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2" r:id="rId6"/>
    <p:sldId id="260" r:id="rId7"/>
    <p:sldId id="259"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8" autoAdjust="0"/>
    <p:restoredTop sz="94660"/>
  </p:normalViewPr>
  <p:slideViewPr>
    <p:cSldViewPr>
      <p:cViewPr varScale="1">
        <p:scale>
          <a:sx n="102" d="100"/>
          <a:sy n="102" d="100"/>
        </p:scale>
        <p:origin x="-15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50D3B9C-EFCF-4AE4-8BB7-ADCBD723BBC8}" type="datetimeFigureOut">
              <a:rPr lang="en-US" smtClean="0"/>
              <a:pPr/>
              <a:t>1/29/2014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6BEBF39-3D4C-4963-94D2-87F6E514BF4F}"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50D3B9C-EFCF-4AE4-8BB7-ADCBD723BBC8}" type="datetimeFigureOut">
              <a:rPr lang="en-US" smtClean="0"/>
              <a:pPr/>
              <a:t>1/29/2014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6BEBF39-3D4C-4963-94D2-87F6E514BF4F}"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50D3B9C-EFCF-4AE4-8BB7-ADCBD723BBC8}" type="datetimeFigureOut">
              <a:rPr lang="en-US" smtClean="0"/>
              <a:pPr/>
              <a:t>1/29/2014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6BEBF39-3D4C-4963-94D2-87F6E514BF4F}"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50D3B9C-EFCF-4AE4-8BB7-ADCBD723BBC8}" type="datetimeFigureOut">
              <a:rPr lang="en-US" smtClean="0"/>
              <a:pPr/>
              <a:t>1/29/2014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6BEBF39-3D4C-4963-94D2-87F6E514BF4F}"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0D3B9C-EFCF-4AE4-8BB7-ADCBD723BBC8}" type="datetimeFigureOut">
              <a:rPr lang="en-US" smtClean="0"/>
              <a:pPr/>
              <a:t>1/29/2014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6BEBF39-3D4C-4963-94D2-87F6E514BF4F}"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50D3B9C-EFCF-4AE4-8BB7-ADCBD723BBC8}" type="datetimeFigureOut">
              <a:rPr lang="en-US" smtClean="0"/>
              <a:pPr/>
              <a:t>1/29/2014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6BEBF39-3D4C-4963-94D2-87F6E514BF4F}"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50D3B9C-EFCF-4AE4-8BB7-ADCBD723BBC8}" type="datetimeFigureOut">
              <a:rPr lang="en-US" smtClean="0"/>
              <a:pPr/>
              <a:t>1/29/2014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6BEBF39-3D4C-4963-94D2-87F6E514BF4F}"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50D3B9C-EFCF-4AE4-8BB7-ADCBD723BBC8}" type="datetimeFigureOut">
              <a:rPr lang="en-US" smtClean="0"/>
              <a:pPr/>
              <a:t>1/29/2014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6BEBF39-3D4C-4963-94D2-87F6E514BF4F}"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D3B9C-EFCF-4AE4-8BB7-ADCBD723BBC8}" type="datetimeFigureOut">
              <a:rPr lang="en-US" smtClean="0"/>
              <a:pPr/>
              <a:t>1/29/2014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6BEBF39-3D4C-4963-94D2-87F6E514BF4F}"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0D3B9C-EFCF-4AE4-8BB7-ADCBD723BBC8}" type="datetimeFigureOut">
              <a:rPr lang="en-US" smtClean="0"/>
              <a:pPr/>
              <a:t>1/29/2014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6BEBF39-3D4C-4963-94D2-87F6E514BF4F}"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0D3B9C-EFCF-4AE4-8BB7-ADCBD723BBC8}" type="datetimeFigureOut">
              <a:rPr lang="en-US" smtClean="0"/>
              <a:pPr/>
              <a:t>1/29/2014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6BEBF39-3D4C-4963-94D2-87F6E514BF4F}"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0D3B9C-EFCF-4AE4-8BB7-ADCBD723BBC8}" type="datetimeFigureOut">
              <a:rPr lang="en-US" smtClean="0"/>
              <a:pPr/>
              <a:t>1/29/2014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EBF39-3D4C-4963-94D2-87F6E514BF4F}"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Certificate%20II%20in%20Creative%20Industries%20Learners%20Guide.doc"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lms.ntschools.net/"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hyperlink" Target="http://lms.ntschools.net/"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unset_bg.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571472" y="122333"/>
            <a:ext cx="7772400" cy="714379"/>
          </a:xfrm>
        </p:spPr>
        <p:txBody>
          <a:bodyPr>
            <a:noAutofit/>
          </a:bodyPr>
          <a:lstStyle/>
          <a:p>
            <a:r>
              <a:rPr lang="it-IT" sz="2400" b="1" dirty="0" smtClean="0">
                <a:solidFill>
                  <a:schemeClr val="bg1"/>
                </a:solidFill>
              </a:rPr>
              <a:t>VET Program </a:t>
            </a:r>
            <a:r>
              <a:rPr lang="it-IT" sz="2400" b="1" dirty="0">
                <a:solidFill>
                  <a:schemeClr val="bg1"/>
                </a:solidFill>
              </a:rPr>
              <a:t>development &amp; delivery at NTOEC</a:t>
            </a:r>
            <a:r>
              <a:rPr lang="en-AU" sz="2400" b="1" dirty="0"/>
              <a:t/>
            </a:r>
            <a:br>
              <a:rPr lang="en-AU" sz="2400" b="1" dirty="0"/>
            </a:br>
            <a:endParaRPr lang="en-AU" sz="2400" b="1" dirty="0">
              <a:solidFill>
                <a:schemeClr val="bg1"/>
              </a:solidFill>
            </a:endParaRPr>
          </a:p>
        </p:txBody>
      </p:sp>
      <p:sp>
        <p:nvSpPr>
          <p:cNvPr id="3" name="Subtitle 2"/>
          <p:cNvSpPr>
            <a:spLocks noGrp="1"/>
          </p:cNvSpPr>
          <p:nvPr>
            <p:ph type="subTitle" idx="1"/>
          </p:nvPr>
        </p:nvSpPr>
        <p:spPr>
          <a:xfrm>
            <a:off x="1187624" y="764704"/>
            <a:ext cx="7028284" cy="3286148"/>
          </a:xfrm>
        </p:spPr>
        <p:txBody>
          <a:bodyPr>
            <a:noAutofit/>
          </a:bodyPr>
          <a:lstStyle/>
          <a:p>
            <a:pPr algn="l"/>
            <a:r>
              <a:rPr lang="en-AU" sz="1800" b="1" dirty="0" smtClean="0">
                <a:solidFill>
                  <a:schemeClr val="bg1"/>
                </a:solidFill>
              </a:rPr>
              <a:t>Certificate II Creative Industries (Media)</a:t>
            </a:r>
            <a:br>
              <a:rPr lang="en-AU" sz="1800" b="1" dirty="0" smtClean="0">
                <a:solidFill>
                  <a:schemeClr val="bg1"/>
                </a:solidFill>
              </a:rPr>
            </a:br>
            <a:endParaRPr lang="en-AU" sz="1800" b="1" dirty="0" smtClean="0">
              <a:solidFill>
                <a:schemeClr val="bg1"/>
              </a:solidFill>
            </a:endParaRPr>
          </a:p>
          <a:p>
            <a:pPr algn="l">
              <a:buFont typeface="Arial" pitchFamily="34" charset="0"/>
              <a:buChar char="•"/>
            </a:pPr>
            <a:r>
              <a:rPr lang="en-AU" sz="1400" dirty="0" smtClean="0">
                <a:solidFill>
                  <a:schemeClr val="bg1"/>
                </a:solidFill>
              </a:rPr>
              <a:t>  A  nationally recognised skills based curriculum that prepares students for a career pathway into a related field of employment or further study such as the Certificate III or IV Creative Industries at Charles Darwin University</a:t>
            </a:r>
            <a:br>
              <a:rPr lang="en-AU" sz="1400" dirty="0" smtClean="0">
                <a:solidFill>
                  <a:schemeClr val="bg1"/>
                </a:solidFill>
              </a:rPr>
            </a:br>
            <a:endParaRPr lang="en-AU" sz="1400" dirty="0" smtClean="0">
              <a:solidFill>
                <a:schemeClr val="bg1"/>
              </a:solidFill>
            </a:endParaRPr>
          </a:p>
          <a:p>
            <a:pPr algn="l">
              <a:buFont typeface="Arial" pitchFamily="34" charset="0"/>
              <a:buChar char="•"/>
            </a:pPr>
            <a:r>
              <a:rPr lang="en-AU" sz="1400" dirty="0" smtClean="0">
                <a:solidFill>
                  <a:schemeClr val="bg1"/>
                </a:solidFill>
              </a:rPr>
              <a:t> The demonstration and repeated application of competency is a feature </a:t>
            </a:r>
            <a:br>
              <a:rPr lang="en-AU" sz="1400" dirty="0" smtClean="0">
                <a:solidFill>
                  <a:schemeClr val="bg1"/>
                </a:solidFill>
              </a:rPr>
            </a:br>
            <a:r>
              <a:rPr lang="en-AU" sz="1400" dirty="0" smtClean="0">
                <a:solidFill>
                  <a:schemeClr val="bg1"/>
                </a:solidFill>
              </a:rPr>
              <a:t>   of the satisfactory completion of units</a:t>
            </a:r>
          </a:p>
          <a:p>
            <a:pPr algn="l">
              <a:buFont typeface="Arial" pitchFamily="34" charset="0"/>
              <a:buChar char="•"/>
            </a:pPr>
            <a:endParaRPr lang="en-AU" sz="1400" dirty="0" smtClean="0">
              <a:solidFill>
                <a:schemeClr val="bg1"/>
              </a:solidFill>
            </a:endParaRPr>
          </a:p>
          <a:p>
            <a:pPr algn="l">
              <a:buFont typeface="Arial" pitchFamily="34" charset="0"/>
              <a:buChar char="•"/>
            </a:pPr>
            <a:r>
              <a:rPr lang="en-AU" sz="1400" dirty="0" smtClean="0">
                <a:solidFill>
                  <a:schemeClr val="bg1"/>
                </a:solidFill>
              </a:rPr>
              <a:t>  It is largely concerned with skill development in:</a:t>
            </a:r>
            <a:br>
              <a:rPr lang="en-AU" sz="1400" dirty="0" smtClean="0">
                <a:solidFill>
                  <a:schemeClr val="bg1"/>
                </a:solidFill>
              </a:rPr>
            </a:br>
            <a:endParaRPr lang="en-AU" sz="1400" dirty="0" smtClean="0">
              <a:solidFill>
                <a:schemeClr val="bg1"/>
              </a:solidFill>
            </a:endParaRPr>
          </a:p>
          <a:p>
            <a:pPr lvl="1" algn="l">
              <a:buFont typeface="Arial" pitchFamily="34" charset="0"/>
              <a:buChar char="•"/>
            </a:pPr>
            <a:r>
              <a:rPr lang="en-AU" sz="1000" dirty="0" smtClean="0">
                <a:solidFill>
                  <a:schemeClr val="bg1"/>
                </a:solidFill>
              </a:rPr>
              <a:t> </a:t>
            </a:r>
            <a:r>
              <a:rPr lang="en-AU" sz="1400" dirty="0" smtClean="0">
                <a:solidFill>
                  <a:schemeClr val="bg1"/>
                </a:solidFill>
              </a:rPr>
              <a:t>Digital Photography and Imaging</a:t>
            </a:r>
          </a:p>
          <a:p>
            <a:pPr lvl="1" algn="l">
              <a:buFont typeface="Arial" pitchFamily="34" charset="0"/>
              <a:buChar char="•"/>
            </a:pPr>
            <a:r>
              <a:rPr lang="en-AU" sz="1400" dirty="0" smtClean="0">
                <a:solidFill>
                  <a:schemeClr val="bg1"/>
                </a:solidFill>
              </a:rPr>
              <a:t> Sound Recording and Editing</a:t>
            </a:r>
          </a:p>
          <a:p>
            <a:pPr lvl="1" algn="l">
              <a:buFont typeface="Arial" pitchFamily="34" charset="0"/>
              <a:buChar char="•"/>
            </a:pPr>
            <a:r>
              <a:rPr lang="en-AU" sz="1400" dirty="0" smtClean="0">
                <a:solidFill>
                  <a:schemeClr val="bg1"/>
                </a:solidFill>
              </a:rPr>
              <a:t> Graphic Design</a:t>
            </a:r>
          </a:p>
          <a:p>
            <a:pPr lvl="1" algn="l">
              <a:buFont typeface="Arial" pitchFamily="34" charset="0"/>
              <a:buChar char="•"/>
            </a:pPr>
            <a:r>
              <a:rPr lang="en-AU" sz="1400" dirty="0" smtClean="0">
                <a:solidFill>
                  <a:schemeClr val="bg1"/>
                </a:solidFill>
              </a:rPr>
              <a:t> Film making and Editing</a:t>
            </a:r>
          </a:p>
          <a:p>
            <a:pPr algn="l">
              <a:buFont typeface="Arial" pitchFamily="34" charset="0"/>
              <a:buChar char="•"/>
            </a:pPr>
            <a:r>
              <a:rPr lang="en-AU" sz="1400" dirty="0" smtClean="0">
                <a:solidFill>
                  <a:schemeClr val="bg1"/>
                </a:solidFill>
              </a:rPr>
              <a:t> There are also core units covering general skill </a:t>
            </a:r>
            <a:br>
              <a:rPr lang="en-AU" sz="1400" dirty="0" smtClean="0">
                <a:solidFill>
                  <a:schemeClr val="bg1"/>
                </a:solidFill>
              </a:rPr>
            </a:br>
            <a:r>
              <a:rPr lang="en-AU" sz="1400" dirty="0" smtClean="0">
                <a:solidFill>
                  <a:schemeClr val="bg1"/>
                </a:solidFill>
              </a:rPr>
              <a:t>development in teamwork, problem solving, </a:t>
            </a:r>
            <a:br>
              <a:rPr lang="en-AU" sz="1400" dirty="0" smtClean="0">
                <a:solidFill>
                  <a:schemeClr val="bg1"/>
                </a:solidFill>
              </a:rPr>
            </a:br>
            <a:r>
              <a:rPr lang="en-AU" sz="1400" dirty="0" smtClean="0">
                <a:solidFill>
                  <a:schemeClr val="bg1"/>
                </a:solidFill>
              </a:rPr>
              <a:t>career pathways, OHS and general literacy</a:t>
            </a:r>
          </a:p>
          <a:p>
            <a:pPr algn="l">
              <a:buFont typeface="Arial" pitchFamily="34" charset="0"/>
              <a:buChar char="•"/>
            </a:pPr>
            <a:r>
              <a:rPr lang="en-AU" sz="1400" b="1" dirty="0" smtClean="0">
                <a:solidFill>
                  <a:schemeClr val="bg1"/>
                </a:solidFill>
                <a:hlinkClick r:id="rId3" action="ppaction://hlinkfile"/>
              </a:rPr>
              <a:t> </a:t>
            </a:r>
            <a:r>
              <a:rPr lang="en-AU" sz="1600" b="1" dirty="0" smtClean="0">
                <a:solidFill>
                  <a:schemeClr val="bg1"/>
                </a:solidFill>
                <a:hlinkClick r:id="rId3" action="ppaction://hlinkfile"/>
              </a:rPr>
              <a:t>Learner Guide</a:t>
            </a:r>
            <a:endParaRPr lang="en-AU" sz="1600" b="1" dirty="0" smtClean="0">
              <a:solidFill>
                <a:schemeClr val="bg1"/>
              </a:solidFill>
            </a:endParaRPr>
          </a:p>
          <a:p>
            <a:pPr algn="l"/>
            <a:endParaRPr lang="en-AU" sz="1600" b="1" dirty="0" smtClean="0">
              <a:solidFill>
                <a:schemeClr val="bg1"/>
              </a:solidFill>
            </a:endParaRPr>
          </a:p>
          <a:p>
            <a:pPr algn="l"/>
            <a:endParaRPr lang="en-AU" sz="1800" dirty="0">
              <a:solidFill>
                <a:schemeClr val="bg1"/>
              </a:solidFill>
            </a:endParaRPr>
          </a:p>
        </p:txBody>
      </p:sp>
      <p:pic>
        <p:nvPicPr>
          <p:cNvPr id="9" name="Picture 8" descr="brolga video still2.tif"/>
          <p:cNvPicPr>
            <a:picLocks noChangeAspect="1"/>
          </p:cNvPicPr>
          <p:nvPr/>
        </p:nvPicPr>
        <p:blipFill>
          <a:blip r:embed="rId4" cstate="print"/>
          <a:srcRect l="9877" t="6172" r="6173"/>
          <a:stretch>
            <a:fillRect/>
          </a:stretch>
        </p:blipFill>
        <p:spPr>
          <a:xfrm>
            <a:off x="6372200" y="2780928"/>
            <a:ext cx="2448272" cy="2189043"/>
          </a:xfrm>
          <a:prstGeom prst="rect">
            <a:avLst/>
          </a:prstGeom>
          <a:solidFill>
            <a:srgbClr val="000000">
              <a:shade val="95000"/>
            </a:srgbClr>
          </a:solidFill>
          <a:ln w="88900" cap="sq">
            <a:solidFill>
              <a:srgbClr val="000000"/>
            </a:solidFill>
            <a:miter lim="800000"/>
          </a:ln>
          <a:effectLst>
            <a:outerShdw blurRad="254000" dist="190500" dir="2700000" sy="90000" algn="bl" rotWithShape="0">
              <a:srgbClr val="000000">
                <a:alpha val="40000"/>
              </a:srgbClr>
            </a:outerShdw>
          </a:effectLst>
        </p:spPr>
      </p:pic>
      <p:pic>
        <p:nvPicPr>
          <p:cNvPr id="10" name="Picture 9" descr="DSC_0818.JPG"/>
          <p:cNvPicPr>
            <a:picLocks noChangeAspect="1"/>
          </p:cNvPicPr>
          <p:nvPr/>
        </p:nvPicPr>
        <p:blipFill>
          <a:blip r:embed="rId5" cstate="print"/>
          <a:stretch>
            <a:fillRect/>
          </a:stretch>
        </p:blipFill>
        <p:spPr>
          <a:xfrm>
            <a:off x="4860032" y="4581128"/>
            <a:ext cx="2796756" cy="1872208"/>
          </a:xfrm>
          <a:prstGeom prst="rect">
            <a:avLst/>
          </a:prstGeom>
          <a:ln w="63500">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unset_bg.jpg"/>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1259632" y="790354"/>
            <a:ext cx="6400800" cy="3214710"/>
          </a:xfrm>
        </p:spPr>
        <p:txBody>
          <a:bodyPr>
            <a:noAutofit/>
          </a:bodyPr>
          <a:lstStyle/>
          <a:p>
            <a:pPr algn="l"/>
            <a:r>
              <a:rPr lang="en-AU" sz="1800" b="1" dirty="0" smtClean="0">
                <a:solidFill>
                  <a:schemeClr val="bg1"/>
                </a:solidFill>
              </a:rPr>
              <a:t>Who’s it for?</a:t>
            </a:r>
            <a:endParaRPr lang="en-AU" sz="1400" b="1" dirty="0" smtClean="0">
              <a:solidFill>
                <a:schemeClr val="bg1"/>
              </a:solidFill>
            </a:endParaRPr>
          </a:p>
          <a:p>
            <a:pPr algn="l">
              <a:buFont typeface="Arial" pitchFamily="34" charset="0"/>
              <a:buChar char="•"/>
            </a:pPr>
            <a:r>
              <a:rPr lang="en-AU" sz="1400" b="1" dirty="0" smtClean="0">
                <a:solidFill>
                  <a:schemeClr val="bg1"/>
                </a:solidFill>
              </a:rPr>
              <a:t> </a:t>
            </a:r>
            <a:r>
              <a:rPr lang="en-AU" sz="1400" dirty="0" smtClean="0">
                <a:solidFill>
                  <a:schemeClr val="bg1"/>
                </a:solidFill>
              </a:rPr>
              <a:t>Year 9, 10 and Stage 1 students </a:t>
            </a:r>
          </a:p>
          <a:p>
            <a:pPr algn="l">
              <a:buFont typeface="Arial" pitchFamily="34" charset="0"/>
              <a:buChar char="•"/>
            </a:pPr>
            <a:r>
              <a:rPr lang="en-AU" sz="1400" dirty="0" smtClean="0">
                <a:solidFill>
                  <a:schemeClr val="bg1"/>
                </a:solidFill>
              </a:rPr>
              <a:t> Young adult learners</a:t>
            </a:r>
          </a:p>
          <a:p>
            <a:pPr algn="l">
              <a:buFont typeface="Arial" pitchFamily="34" charset="0"/>
              <a:buChar char="•"/>
            </a:pPr>
            <a:r>
              <a:rPr lang="en-AU" sz="1400" dirty="0" smtClean="0">
                <a:solidFill>
                  <a:schemeClr val="bg1"/>
                </a:solidFill>
              </a:rPr>
              <a:t>  Workplace trainees</a:t>
            </a:r>
            <a:br>
              <a:rPr lang="en-AU" sz="1400" dirty="0" smtClean="0">
                <a:solidFill>
                  <a:schemeClr val="bg1"/>
                </a:solidFill>
              </a:rPr>
            </a:br>
            <a:endParaRPr lang="en-AU" sz="1400" dirty="0" smtClean="0">
              <a:solidFill>
                <a:schemeClr val="bg1"/>
              </a:solidFill>
            </a:endParaRPr>
          </a:p>
          <a:p>
            <a:pPr algn="l">
              <a:buFont typeface="Arial" pitchFamily="34" charset="0"/>
              <a:buChar char="•"/>
            </a:pPr>
            <a:r>
              <a:rPr lang="en-AU" sz="1400" dirty="0" smtClean="0">
                <a:solidFill>
                  <a:schemeClr val="bg1"/>
                </a:solidFill>
              </a:rPr>
              <a:t> Particularly appropriate for low literacy students </a:t>
            </a:r>
            <a:br>
              <a:rPr lang="en-AU" sz="1400" dirty="0" smtClean="0">
                <a:solidFill>
                  <a:schemeClr val="bg1"/>
                </a:solidFill>
              </a:rPr>
            </a:br>
            <a:r>
              <a:rPr lang="en-AU" sz="1400" dirty="0" smtClean="0">
                <a:solidFill>
                  <a:schemeClr val="bg1"/>
                </a:solidFill>
              </a:rPr>
              <a:t>not engaging with the traditional curriculum options </a:t>
            </a:r>
            <a:br>
              <a:rPr lang="en-AU" sz="1400" dirty="0" smtClean="0">
                <a:solidFill>
                  <a:schemeClr val="bg1"/>
                </a:solidFill>
              </a:rPr>
            </a:br>
            <a:endParaRPr lang="en-AU" sz="1400" dirty="0" smtClean="0">
              <a:solidFill>
                <a:schemeClr val="bg1"/>
              </a:solidFill>
            </a:endParaRPr>
          </a:p>
          <a:p>
            <a:pPr algn="l">
              <a:buFont typeface="Arial" pitchFamily="34" charset="0"/>
              <a:buChar char="•"/>
            </a:pPr>
            <a:r>
              <a:rPr lang="en-AU" sz="1400" dirty="0" smtClean="0">
                <a:solidFill>
                  <a:schemeClr val="bg1"/>
                </a:solidFill>
              </a:rPr>
              <a:t> Highly flexible in delivery and outcomes tailored </a:t>
            </a:r>
            <a:br>
              <a:rPr lang="en-AU" sz="1400" dirty="0" smtClean="0">
                <a:solidFill>
                  <a:schemeClr val="bg1"/>
                </a:solidFill>
              </a:rPr>
            </a:br>
            <a:r>
              <a:rPr lang="en-AU" sz="1400" dirty="0" smtClean="0">
                <a:solidFill>
                  <a:schemeClr val="bg1"/>
                </a:solidFill>
              </a:rPr>
              <a:t>to the particular needs/opportunities of individuals </a:t>
            </a:r>
            <a:br>
              <a:rPr lang="en-AU" sz="1400" dirty="0" smtClean="0">
                <a:solidFill>
                  <a:schemeClr val="bg1"/>
                </a:solidFill>
              </a:rPr>
            </a:br>
            <a:r>
              <a:rPr lang="en-AU" sz="1400" dirty="0" smtClean="0">
                <a:solidFill>
                  <a:schemeClr val="bg1"/>
                </a:solidFill>
              </a:rPr>
              <a:t>and communities</a:t>
            </a:r>
          </a:p>
          <a:p>
            <a:pPr algn="l"/>
            <a:endParaRPr lang="en-AU" sz="1400" dirty="0" smtClean="0">
              <a:solidFill>
                <a:schemeClr val="bg1"/>
              </a:solidFill>
            </a:endParaRPr>
          </a:p>
          <a:p>
            <a:pPr algn="l"/>
            <a:r>
              <a:rPr lang="en-AU" sz="1600" b="1" dirty="0" smtClean="0">
                <a:solidFill>
                  <a:schemeClr val="bg1"/>
                </a:solidFill>
              </a:rPr>
              <a:t> Indigenous Communities</a:t>
            </a:r>
            <a:r>
              <a:rPr lang="en-AU" sz="1400" b="1" dirty="0" smtClean="0">
                <a:solidFill>
                  <a:schemeClr val="bg1"/>
                </a:solidFill>
              </a:rPr>
              <a:t/>
            </a:r>
            <a:br>
              <a:rPr lang="en-AU" sz="1400" b="1" dirty="0" smtClean="0">
                <a:solidFill>
                  <a:schemeClr val="bg1"/>
                </a:solidFill>
              </a:rPr>
            </a:br>
            <a:r>
              <a:rPr lang="en-AU" sz="1400" dirty="0" smtClean="0">
                <a:solidFill>
                  <a:schemeClr val="bg1"/>
                </a:solidFill>
              </a:rPr>
              <a:t>NTOEC has a long and effective history of delivering the Certificate II Creative Industries (Media) training package to remote communities of the Northern Territory. This involves regular workshop visits and using distance education technologies to engage and provide consistency of support to students.</a:t>
            </a:r>
          </a:p>
          <a:p>
            <a:pPr algn="l"/>
            <a:endParaRPr lang="en-AU" sz="1400" dirty="0" smtClean="0">
              <a:solidFill>
                <a:schemeClr val="bg1"/>
              </a:solidFill>
            </a:endParaRPr>
          </a:p>
          <a:p>
            <a:pPr algn="l"/>
            <a:r>
              <a:rPr lang="en-AU" sz="1400" b="1" dirty="0" smtClean="0">
                <a:solidFill>
                  <a:schemeClr val="bg1"/>
                </a:solidFill>
              </a:rPr>
              <a:t/>
            </a:r>
            <a:br>
              <a:rPr lang="en-AU" sz="1400" b="1" dirty="0" smtClean="0">
                <a:solidFill>
                  <a:schemeClr val="bg1"/>
                </a:solidFill>
              </a:rPr>
            </a:br>
            <a:endParaRPr lang="en-AU" sz="1400" dirty="0" smtClean="0">
              <a:solidFill>
                <a:schemeClr val="bg1"/>
              </a:solidFill>
            </a:endParaRPr>
          </a:p>
          <a:p>
            <a:pPr algn="l"/>
            <a:endParaRPr lang="en-AU" sz="1400" dirty="0">
              <a:solidFill>
                <a:schemeClr val="bg1"/>
              </a:solidFill>
            </a:endParaRPr>
          </a:p>
        </p:txBody>
      </p:sp>
      <p:sp>
        <p:nvSpPr>
          <p:cNvPr id="11" name="Title 1"/>
          <p:cNvSpPr>
            <a:spLocks noGrp="1"/>
          </p:cNvSpPr>
          <p:nvPr>
            <p:ph type="ctrTitle"/>
          </p:nvPr>
        </p:nvSpPr>
        <p:spPr>
          <a:xfrm>
            <a:off x="571472" y="122333"/>
            <a:ext cx="7772400" cy="714379"/>
          </a:xfrm>
        </p:spPr>
        <p:txBody>
          <a:bodyPr>
            <a:noAutofit/>
          </a:bodyPr>
          <a:lstStyle/>
          <a:p>
            <a:r>
              <a:rPr lang="it-IT" sz="2400" b="1" dirty="0">
                <a:solidFill>
                  <a:schemeClr val="bg1"/>
                </a:solidFill>
              </a:rPr>
              <a:t>VET Program development &amp; delivery at NTOEC</a:t>
            </a:r>
            <a:r>
              <a:rPr lang="en-AU" sz="2400" b="1" dirty="0"/>
              <a:t/>
            </a:r>
            <a:br>
              <a:rPr lang="en-AU" sz="2400" b="1" dirty="0"/>
            </a:br>
            <a:endParaRPr lang="en-AU" sz="2400" b="1" dirty="0">
              <a:solidFill>
                <a:schemeClr val="bg1"/>
              </a:solidFill>
            </a:endParaRPr>
          </a:p>
        </p:txBody>
      </p:sp>
      <p:pic>
        <p:nvPicPr>
          <p:cNvPr id="15" name="Picture 14" descr="DSC_0473.JPG"/>
          <p:cNvPicPr>
            <a:picLocks noChangeAspect="1"/>
          </p:cNvPicPr>
          <p:nvPr/>
        </p:nvPicPr>
        <p:blipFill>
          <a:blip r:embed="rId3" cstate="print"/>
          <a:srcRect l="9091" t="10185" r="6818"/>
          <a:stretch>
            <a:fillRect/>
          </a:stretch>
        </p:blipFill>
        <p:spPr>
          <a:xfrm>
            <a:off x="5508104" y="2028118"/>
            <a:ext cx="2664296" cy="1904938"/>
          </a:xfrm>
          <a:prstGeom prst="rect">
            <a:avLst/>
          </a:prstGeom>
          <a:solidFill>
            <a:srgbClr val="000000">
              <a:shade val="95000"/>
            </a:srgbClr>
          </a:solidFill>
          <a:ln w="76200" cap="sq">
            <a:solidFill>
              <a:srgbClr val="000000"/>
            </a:solidFill>
            <a:miter lim="800000"/>
          </a:ln>
          <a:effectLst>
            <a:outerShdw blurRad="254000" dist="190500" dir="2700000" sy="90000" algn="bl" rotWithShape="0">
              <a:srgbClr val="000000">
                <a:alpha val="40000"/>
              </a:srgbClr>
            </a:outerShdw>
          </a:effectLst>
        </p:spPr>
      </p:pic>
      <p:pic>
        <p:nvPicPr>
          <p:cNvPr id="12" name="Picture 11" descr="students_filming.JPG"/>
          <p:cNvPicPr>
            <a:picLocks noChangeAspect="1"/>
          </p:cNvPicPr>
          <p:nvPr/>
        </p:nvPicPr>
        <p:blipFill>
          <a:blip r:embed="rId4" cstate="print"/>
          <a:stretch>
            <a:fillRect/>
          </a:stretch>
        </p:blipFill>
        <p:spPr>
          <a:xfrm>
            <a:off x="6588224" y="548680"/>
            <a:ext cx="2032000" cy="1645920"/>
          </a:xfrm>
          <a:prstGeom prst="rect">
            <a:avLst/>
          </a:prstGeom>
          <a:solidFill>
            <a:srgbClr val="000000">
              <a:shade val="95000"/>
            </a:srgbClr>
          </a:solidFill>
          <a:ln w="762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unset_bg.jpg"/>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928662" y="928670"/>
            <a:ext cx="6400800" cy="3214710"/>
          </a:xfrm>
        </p:spPr>
        <p:txBody>
          <a:bodyPr>
            <a:normAutofit/>
          </a:bodyPr>
          <a:lstStyle/>
          <a:p>
            <a:pPr algn="l"/>
            <a:endParaRPr lang="en-AU" sz="2000" dirty="0" smtClean="0">
              <a:solidFill>
                <a:schemeClr val="bg1"/>
              </a:solidFill>
            </a:endParaRPr>
          </a:p>
          <a:p>
            <a:pPr algn="l"/>
            <a:endParaRPr lang="en-AU" sz="2000" dirty="0">
              <a:solidFill>
                <a:schemeClr val="bg1"/>
              </a:solidFill>
            </a:endParaRPr>
          </a:p>
        </p:txBody>
      </p:sp>
      <p:sp>
        <p:nvSpPr>
          <p:cNvPr id="8" name="Subtitle 2"/>
          <p:cNvSpPr txBox="1">
            <a:spLocks/>
          </p:cNvSpPr>
          <p:nvPr/>
        </p:nvSpPr>
        <p:spPr>
          <a:xfrm>
            <a:off x="1000100" y="928670"/>
            <a:ext cx="7429552" cy="3286148"/>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0" name="TextBox 9"/>
          <p:cNvSpPr txBox="1"/>
          <p:nvPr/>
        </p:nvSpPr>
        <p:spPr>
          <a:xfrm>
            <a:off x="1259632" y="908720"/>
            <a:ext cx="6357982" cy="4739759"/>
          </a:xfrm>
          <a:prstGeom prst="rect">
            <a:avLst/>
          </a:prstGeom>
          <a:noFill/>
        </p:spPr>
        <p:txBody>
          <a:bodyPr wrap="square" rtlCol="0">
            <a:spAutoFit/>
          </a:bodyPr>
          <a:lstStyle/>
          <a:p>
            <a:r>
              <a:rPr lang="en-AU" b="1" dirty="0" smtClean="0">
                <a:solidFill>
                  <a:schemeClr val="bg1"/>
                </a:solidFill>
              </a:rPr>
              <a:t>Industry  Engagement</a:t>
            </a:r>
            <a:br>
              <a:rPr lang="en-AU" b="1" dirty="0" smtClean="0">
                <a:solidFill>
                  <a:schemeClr val="bg1"/>
                </a:solidFill>
              </a:rPr>
            </a:br>
            <a:r>
              <a:rPr lang="en-AU" b="1" dirty="0" smtClean="0">
                <a:solidFill>
                  <a:schemeClr val="bg1"/>
                </a:solidFill>
              </a:rPr>
              <a:t/>
            </a:r>
            <a:br>
              <a:rPr lang="en-AU" b="1" dirty="0" smtClean="0">
                <a:solidFill>
                  <a:schemeClr val="bg1"/>
                </a:solidFill>
              </a:rPr>
            </a:br>
            <a:r>
              <a:rPr lang="en-AU" sz="1400" dirty="0" smtClean="0">
                <a:solidFill>
                  <a:schemeClr val="bg1"/>
                </a:solidFill>
              </a:rPr>
              <a:t>Excursions and involvement with media organisations, community events and </a:t>
            </a:r>
            <a:br>
              <a:rPr lang="en-AU" sz="1400" dirty="0" smtClean="0">
                <a:solidFill>
                  <a:schemeClr val="bg1"/>
                </a:solidFill>
              </a:rPr>
            </a:br>
            <a:r>
              <a:rPr lang="en-AU" sz="1400" dirty="0" smtClean="0">
                <a:solidFill>
                  <a:schemeClr val="bg1"/>
                </a:solidFill>
              </a:rPr>
              <a:t>relevant businesses have included:</a:t>
            </a:r>
            <a:br>
              <a:rPr lang="en-AU" sz="1400" dirty="0" smtClean="0">
                <a:solidFill>
                  <a:schemeClr val="bg1"/>
                </a:solidFill>
              </a:rPr>
            </a:br>
            <a:endParaRPr lang="en-AU" sz="1400" dirty="0" smtClean="0">
              <a:solidFill>
                <a:schemeClr val="bg1"/>
              </a:solidFill>
            </a:endParaRPr>
          </a:p>
          <a:p>
            <a:pPr>
              <a:buFont typeface="Arial" pitchFamily="34" charset="0"/>
              <a:buChar char="•"/>
            </a:pPr>
            <a:r>
              <a:rPr lang="en-AU" sz="1400" dirty="0" smtClean="0">
                <a:solidFill>
                  <a:schemeClr val="bg1"/>
                </a:solidFill>
              </a:rPr>
              <a:t> ABC studios</a:t>
            </a:r>
          </a:p>
          <a:p>
            <a:pPr>
              <a:buFont typeface="Arial" pitchFamily="34" charset="0"/>
              <a:buChar char="•"/>
            </a:pPr>
            <a:r>
              <a:rPr lang="en-AU" sz="1400" dirty="0" smtClean="0">
                <a:solidFill>
                  <a:schemeClr val="bg1"/>
                </a:solidFill>
              </a:rPr>
              <a:t> Local Art Centres</a:t>
            </a:r>
          </a:p>
          <a:p>
            <a:pPr>
              <a:buFont typeface="Arial" pitchFamily="34" charset="0"/>
              <a:buChar char="•"/>
            </a:pPr>
            <a:r>
              <a:rPr lang="en-AU" sz="1400" dirty="0" smtClean="0">
                <a:solidFill>
                  <a:schemeClr val="bg1"/>
                </a:solidFill>
              </a:rPr>
              <a:t> Sprout Interactive studio</a:t>
            </a:r>
          </a:p>
          <a:p>
            <a:pPr>
              <a:buFont typeface="Arial" pitchFamily="34" charset="0"/>
              <a:buChar char="•"/>
            </a:pPr>
            <a:r>
              <a:rPr lang="en-AU" sz="1400" dirty="0" smtClean="0">
                <a:solidFill>
                  <a:schemeClr val="bg1"/>
                </a:solidFill>
              </a:rPr>
              <a:t> GARMA Festivals</a:t>
            </a:r>
          </a:p>
          <a:p>
            <a:pPr>
              <a:buFont typeface="Arial" pitchFamily="34" charset="0"/>
              <a:buChar char="•"/>
            </a:pPr>
            <a:r>
              <a:rPr lang="en-AU" sz="1400" dirty="0" smtClean="0">
                <a:solidFill>
                  <a:schemeClr val="bg1"/>
                </a:solidFill>
              </a:rPr>
              <a:t> </a:t>
            </a:r>
            <a:r>
              <a:rPr lang="en-AU" sz="1400" dirty="0" err="1" smtClean="0">
                <a:solidFill>
                  <a:schemeClr val="bg1"/>
                </a:solidFill>
              </a:rPr>
              <a:t>MusicNT</a:t>
            </a:r>
            <a:r>
              <a:rPr lang="en-AU" sz="1400" dirty="0" smtClean="0">
                <a:solidFill>
                  <a:schemeClr val="bg1"/>
                </a:solidFill>
              </a:rPr>
              <a:t> </a:t>
            </a:r>
          </a:p>
          <a:p>
            <a:pPr>
              <a:buFont typeface="Arial" pitchFamily="34" charset="0"/>
              <a:buChar char="•"/>
            </a:pPr>
            <a:r>
              <a:rPr lang="en-AU" sz="1400" dirty="0" smtClean="0">
                <a:solidFill>
                  <a:schemeClr val="bg1"/>
                </a:solidFill>
              </a:rPr>
              <a:t> Corrugated Iron Youth Arts </a:t>
            </a:r>
          </a:p>
          <a:p>
            <a:endParaRPr lang="en-AU" sz="1400" dirty="0" smtClean="0">
              <a:solidFill>
                <a:schemeClr val="bg1"/>
              </a:solidFill>
            </a:endParaRPr>
          </a:p>
          <a:p>
            <a:r>
              <a:rPr lang="en-AU" dirty="0" smtClean="0">
                <a:solidFill>
                  <a:schemeClr val="bg1"/>
                </a:solidFill>
              </a:rPr>
              <a:t/>
            </a:r>
            <a:br>
              <a:rPr lang="en-AU" dirty="0" smtClean="0">
                <a:solidFill>
                  <a:schemeClr val="bg1"/>
                </a:solidFill>
              </a:rPr>
            </a:br>
            <a:r>
              <a:rPr lang="en-AU" dirty="0" smtClean="0">
                <a:solidFill>
                  <a:schemeClr val="bg1"/>
                </a:solidFill>
              </a:rPr>
              <a:t> </a:t>
            </a:r>
          </a:p>
          <a:p>
            <a:endParaRPr lang="en-AU" dirty="0" smtClean="0">
              <a:solidFill>
                <a:schemeClr val="bg1"/>
              </a:solidFill>
            </a:endParaRPr>
          </a:p>
          <a:p>
            <a:endParaRPr lang="en-AU" dirty="0" smtClean="0">
              <a:solidFill>
                <a:schemeClr val="bg1"/>
              </a:solidFill>
            </a:endParaRPr>
          </a:p>
          <a:p>
            <a:endParaRPr lang="en-AU" dirty="0" smtClean="0">
              <a:solidFill>
                <a:schemeClr val="bg1"/>
              </a:solidFill>
            </a:endParaRPr>
          </a:p>
          <a:p>
            <a:endParaRPr lang="en-AU" dirty="0" smtClean="0">
              <a:solidFill>
                <a:schemeClr val="bg1"/>
              </a:solidFill>
            </a:endParaRPr>
          </a:p>
          <a:p>
            <a:endParaRPr lang="en-AU" dirty="0">
              <a:solidFill>
                <a:schemeClr val="bg1"/>
              </a:solidFill>
            </a:endParaRPr>
          </a:p>
        </p:txBody>
      </p:sp>
      <p:pic>
        <p:nvPicPr>
          <p:cNvPr id="13" name="Picture 12" descr="sprout-interview2.jpg"/>
          <p:cNvPicPr>
            <a:picLocks noChangeAspect="1"/>
          </p:cNvPicPr>
          <p:nvPr/>
        </p:nvPicPr>
        <p:blipFill>
          <a:blip r:embed="rId3" cstate="print"/>
          <a:stretch>
            <a:fillRect/>
          </a:stretch>
        </p:blipFill>
        <p:spPr>
          <a:xfrm>
            <a:off x="5004048" y="1916832"/>
            <a:ext cx="3420583" cy="2304256"/>
          </a:xfrm>
          <a:prstGeom prst="rect">
            <a:avLst/>
          </a:prstGeom>
          <a:ln>
            <a:noFill/>
          </a:ln>
          <a:effectLst>
            <a:outerShdw blurRad="292100" dist="139700" dir="2700000" algn="tl" rotWithShape="0">
              <a:srgbClr val="333333">
                <a:alpha val="65000"/>
              </a:srgbClr>
            </a:outerShdw>
          </a:effectLst>
        </p:spPr>
      </p:pic>
      <p:pic>
        <p:nvPicPr>
          <p:cNvPr id="9" name="Picture 8" descr="abc_studio2.jpg"/>
          <p:cNvPicPr>
            <a:picLocks noChangeAspect="1"/>
          </p:cNvPicPr>
          <p:nvPr/>
        </p:nvPicPr>
        <p:blipFill>
          <a:blip r:embed="rId4" cstate="print"/>
          <a:stretch>
            <a:fillRect/>
          </a:stretch>
        </p:blipFill>
        <p:spPr>
          <a:xfrm>
            <a:off x="1187624" y="3645024"/>
            <a:ext cx="3623780" cy="2232248"/>
          </a:xfrm>
          <a:prstGeom prst="rect">
            <a:avLst/>
          </a:prstGeom>
          <a:solidFill>
            <a:srgbClr val="000000">
              <a:shade val="95000"/>
            </a:srgbClr>
          </a:solidFill>
          <a:ln w="76200" cap="sq">
            <a:solidFill>
              <a:srgbClr val="000000"/>
            </a:solidFill>
            <a:miter lim="800000"/>
          </a:ln>
          <a:effectLst>
            <a:outerShdw blurRad="254000" dist="190500" dir="2700000" sy="90000" algn="bl" rotWithShape="0">
              <a:srgbClr val="000000">
                <a:alpha val="40000"/>
              </a:srgbClr>
            </a:outerShdw>
          </a:effectLst>
        </p:spPr>
      </p:pic>
      <p:sp>
        <p:nvSpPr>
          <p:cNvPr id="12" name="Title 1"/>
          <p:cNvSpPr>
            <a:spLocks noGrp="1"/>
          </p:cNvSpPr>
          <p:nvPr>
            <p:ph type="ctrTitle"/>
          </p:nvPr>
        </p:nvSpPr>
        <p:spPr>
          <a:xfrm>
            <a:off x="571472" y="122333"/>
            <a:ext cx="7772400" cy="714379"/>
          </a:xfrm>
        </p:spPr>
        <p:txBody>
          <a:bodyPr>
            <a:noAutofit/>
          </a:bodyPr>
          <a:lstStyle/>
          <a:p>
            <a:r>
              <a:rPr lang="it-IT" sz="2400" b="1" dirty="0">
                <a:solidFill>
                  <a:schemeClr val="bg1"/>
                </a:solidFill>
              </a:rPr>
              <a:t>VET Program development &amp; delivery at NTOEC</a:t>
            </a:r>
            <a:r>
              <a:rPr lang="en-AU" sz="2400" b="1" dirty="0"/>
              <a:t/>
            </a:r>
            <a:br>
              <a:rPr lang="en-AU" sz="2400" b="1" dirty="0"/>
            </a:br>
            <a:endParaRPr lang="en-AU" sz="24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unset_bg.jpg"/>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1259632" y="908720"/>
            <a:ext cx="6400800" cy="3214710"/>
          </a:xfrm>
        </p:spPr>
        <p:txBody>
          <a:bodyPr>
            <a:normAutofit/>
          </a:bodyPr>
          <a:lstStyle/>
          <a:p>
            <a:pPr algn="l"/>
            <a:endParaRPr lang="en-AU" sz="2000" dirty="0" smtClean="0">
              <a:solidFill>
                <a:schemeClr val="bg1"/>
              </a:solidFill>
            </a:endParaRPr>
          </a:p>
          <a:p>
            <a:pPr algn="l"/>
            <a:endParaRPr lang="en-AU" sz="2000" dirty="0">
              <a:solidFill>
                <a:schemeClr val="bg1"/>
              </a:solidFill>
            </a:endParaRPr>
          </a:p>
        </p:txBody>
      </p:sp>
      <p:sp>
        <p:nvSpPr>
          <p:cNvPr id="8" name="Subtitle 2"/>
          <p:cNvSpPr txBox="1">
            <a:spLocks/>
          </p:cNvSpPr>
          <p:nvPr/>
        </p:nvSpPr>
        <p:spPr>
          <a:xfrm>
            <a:off x="1000100" y="928670"/>
            <a:ext cx="7429552" cy="3286148"/>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0" name="TextBox 9"/>
          <p:cNvSpPr txBox="1"/>
          <p:nvPr/>
        </p:nvSpPr>
        <p:spPr>
          <a:xfrm>
            <a:off x="1310362" y="928670"/>
            <a:ext cx="6357982" cy="5047536"/>
          </a:xfrm>
          <a:prstGeom prst="rect">
            <a:avLst/>
          </a:prstGeom>
          <a:noFill/>
        </p:spPr>
        <p:txBody>
          <a:bodyPr wrap="square" rtlCol="0">
            <a:spAutoFit/>
          </a:bodyPr>
          <a:lstStyle/>
          <a:p>
            <a:r>
              <a:rPr lang="en-AU" b="1" dirty="0" smtClean="0">
                <a:solidFill>
                  <a:schemeClr val="bg1"/>
                </a:solidFill>
              </a:rPr>
              <a:t>Online Learning</a:t>
            </a:r>
            <a:br>
              <a:rPr lang="en-AU" b="1" dirty="0" smtClean="0">
                <a:solidFill>
                  <a:schemeClr val="bg1"/>
                </a:solidFill>
              </a:rPr>
            </a:br>
            <a:r>
              <a:rPr lang="en-AU" b="1" dirty="0" smtClean="0">
                <a:solidFill>
                  <a:schemeClr val="bg1"/>
                </a:solidFill>
              </a:rPr>
              <a:t/>
            </a:r>
            <a:br>
              <a:rPr lang="en-AU" b="1" dirty="0" smtClean="0">
                <a:solidFill>
                  <a:schemeClr val="bg1"/>
                </a:solidFill>
              </a:rPr>
            </a:br>
            <a:r>
              <a:rPr lang="en-AU" sz="1400" dirty="0" smtClean="0">
                <a:solidFill>
                  <a:schemeClr val="bg1"/>
                </a:solidFill>
              </a:rPr>
              <a:t>Teacher and Student assessment tools , checklists and guides are part of each units resource package available on CD or the </a:t>
            </a:r>
            <a:r>
              <a:rPr lang="en-AU" sz="1400" dirty="0" err="1" smtClean="0">
                <a:solidFill>
                  <a:schemeClr val="bg1"/>
                </a:solidFill>
              </a:rPr>
              <a:t>Moodle</a:t>
            </a:r>
            <a:r>
              <a:rPr lang="en-AU" sz="1400" dirty="0" smtClean="0">
                <a:solidFill>
                  <a:schemeClr val="bg1"/>
                </a:solidFill>
              </a:rPr>
              <a:t> LMS.</a:t>
            </a:r>
            <a:br>
              <a:rPr lang="en-AU" sz="1400" dirty="0" smtClean="0">
                <a:solidFill>
                  <a:schemeClr val="bg1"/>
                </a:solidFill>
              </a:rPr>
            </a:br>
            <a:endParaRPr lang="en-AU" sz="1400" dirty="0" smtClean="0">
              <a:solidFill>
                <a:schemeClr val="bg1"/>
              </a:solidFill>
            </a:endParaRPr>
          </a:p>
          <a:p>
            <a:r>
              <a:rPr lang="en-AU" sz="1400" dirty="0" smtClean="0">
                <a:solidFill>
                  <a:schemeClr val="bg1"/>
                </a:solidFill>
              </a:rPr>
              <a:t>The content provides a guide for how the competencies can be achieved and is open to flexibility of contextualisation.</a:t>
            </a:r>
          </a:p>
          <a:p>
            <a:r>
              <a:rPr lang="en-AU" sz="1400" dirty="0" smtClean="0">
                <a:solidFill>
                  <a:schemeClr val="bg1"/>
                </a:solidFill>
              </a:rPr>
              <a:t/>
            </a:r>
            <a:br>
              <a:rPr lang="en-AU" sz="1400" dirty="0" smtClean="0">
                <a:solidFill>
                  <a:schemeClr val="bg1"/>
                </a:solidFill>
              </a:rPr>
            </a:br>
            <a:endParaRPr lang="en-AU" sz="1400" dirty="0" smtClean="0">
              <a:solidFill>
                <a:schemeClr val="bg1"/>
              </a:solidFill>
            </a:endParaRPr>
          </a:p>
          <a:p>
            <a:r>
              <a:rPr lang="en-AU" sz="1400" u="sng" dirty="0" smtClean="0">
                <a:hlinkClick r:id="rId3"/>
              </a:rPr>
              <a:t>http://lms.ntschools.net/</a:t>
            </a:r>
            <a:endParaRPr lang="en-AU" sz="1400" u="sng" dirty="0" smtClean="0"/>
          </a:p>
          <a:p>
            <a:endParaRPr lang="en-AU" sz="1400" u="sng" dirty="0" smtClean="0"/>
          </a:p>
          <a:p>
            <a:r>
              <a:rPr lang="en-AU" sz="1400" dirty="0" smtClean="0">
                <a:solidFill>
                  <a:schemeClr val="accent6">
                    <a:lumMod val="40000"/>
                    <a:lumOff val="60000"/>
                  </a:schemeClr>
                </a:solidFill>
              </a:rPr>
              <a:t>Login: Username: student01.ntoec</a:t>
            </a:r>
            <a:br>
              <a:rPr lang="en-AU" sz="1400" dirty="0" smtClean="0">
                <a:solidFill>
                  <a:schemeClr val="accent6">
                    <a:lumMod val="40000"/>
                    <a:lumOff val="60000"/>
                  </a:schemeClr>
                </a:solidFill>
              </a:rPr>
            </a:br>
            <a:r>
              <a:rPr lang="en-AU" sz="1400" dirty="0" smtClean="0">
                <a:solidFill>
                  <a:schemeClr val="accent6">
                    <a:lumMod val="40000"/>
                    <a:lumOff val="60000"/>
                  </a:schemeClr>
                </a:solidFill>
              </a:rPr>
              <a:t>Password: 4cheers</a:t>
            </a:r>
          </a:p>
          <a:p>
            <a:r>
              <a:rPr lang="en-AU" sz="1400" dirty="0" smtClean="0">
                <a:solidFill>
                  <a:schemeClr val="accent6">
                    <a:lumMod val="40000"/>
                    <a:lumOff val="60000"/>
                  </a:schemeClr>
                </a:solidFill>
              </a:rPr>
              <a:t>Enrolment key: NTOEC222</a:t>
            </a:r>
          </a:p>
          <a:p>
            <a:endParaRPr lang="en-AU" sz="1400" u="sng" dirty="0" smtClean="0">
              <a:solidFill>
                <a:schemeClr val="bg1"/>
              </a:solidFill>
            </a:endParaRPr>
          </a:p>
          <a:p>
            <a:endParaRPr lang="en-AU" sz="1400" dirty="0" smtClean="0">
              <a:solidFill>
                <a:schemeClr val="bg1"/>
              </a:solidFill>
            </a:endParaRPr>
          </a:p>
          <a:p>
            <a:endParaRPr lang="en-AU" dirty="0" smtClean="0">
              <a:solidFill>
                <a:schemeClr val="bg1"/>
              </a:solidFill>
            </a:endParaRPr>
          </a:p>
          <a:p>
            <a:endParaRPr lang="en-AU" dirty="0" smtClean="0">
              <a:solidFill>
                <a:schemeClr val="bg1"/>
              </a:solidFill>
            </a:endParaRPr>
          </a:p>
          <a:p>
            <a:endParaRPr lang="en-AU" dirty="0" smtClean="0">
              <a:solidFill>
                <a:schemeClr val="bg1"/>
              </a:solidFill>
            </a:endParaRPr>
          </a:p>
          <a:p>
            <a:endParaRPr lang="en-AU" dirty="0" smtClean="0">
              <a:solidFill>
                <a:schemeClr val="bg1"/>
              </a:solidFill>
            </a:endParaRPr>
          </a:p>
          <a:p>
            <a:endParaRPr lang="en-AU" dirty="0">
              <a:solidFill>
                <a:schemeClr val="bg1"/>
              </a:solidFill>
            </a:endParaRPr>
          </a:p>
        </p:txBody>
      </p:sp>
      <p:sp>
        <p:nvSpPr>
          <p:cNvPr id="16" name="Title 1"/>
          <p:cNvSpPr>
            <a:spLocks noGrp="1"/>
          </p:cNvSpPr>
          <p:nvPr>
            <p:ph type="ctrTitle"/>
          </p:nvPr>
        </p:nvSpPr>
        <p:spPr>
          <a:xfrm>
            <a:off x="571472" y="122333"/>
            <a:ext cx="7772400" cy="714379"/>
          </a:xfrm>
        </p:spPr>
        <p:txBody>
          <a:bodyPr>
            <a:noAutofit/>
          </a:bodyPr>
          <a:lstStyle/>
          <a:p>
            <a:r>
              <a:rPr lang="it-IT" sz="2400" b="1" dirty="0">
                <a:solidFill>
                  <a:schemeClr val="bg1"/>
                </a:solidFill>
              </a:rPr>
              <a:t>VET Program development &amp; delivery at NTOEC</a:t>
            </a:r>
            <a:r>
              <a:rPr lang="en-AU" sz="2400" b="1" dirty="0"/>
              <a:t/>
            </a:r>
            <a:br>
              <a:rPr lang="en-AU" sz="2400" b="1" dirty="0"/>
            </a:br>
            <a:endParaRPr lang="en-AU" sz="2400" b="1" dirty="0">
              <a:solidFill>
                <a:schemeClr val="bg1"/>
              </a:solidFill>
            </a:endParaRPr>
          </a:p>
        </p:txBody>
      </p:sp>
      <p:pic>
        <p:nvPicPr>
          <p:cNvPr id="21" name="Picture 20" descr="DSC_0468.JPG"/>
          <p:cNvPicPr>
            <a:picLocks noChangeAspect="1"/>
          </p:cNvPicPr>
          <p:nvPr/>
        </p:nvPicPr>
        <p:blipFill>
          <a:blip r:embed="rId4" cstate="print"/>
          <a:srcRect l="15906" t="17093" r="26882" b="7698"/>
          <a:stretch>
            <a:fillRect/>
          </a:stretch>
        </p:blipFill>
        <p:spPr>
          <a:xfrm>
            <a:off x="5220072" y="2636912"/>
            <a:ext cx="3600400" cy="3168352"/>
          </a:xfrm>
          <a:prstGeom prst="rect">
            <a:avLst/>
          </a:prstGeom>
          <a:solidFill>
            <a:srgbClr val="000000">
              <a:shade val="95000"/>
            </a:srgbClr>
          </a:solidFill>
          <a:ln w="88900" cap="sq">
            <a:solidFill>
              <a:srgbClr val="000000"/>
            </a:solidFill>
            <a:miter lim="800000"/>
          </a:ln>
          <a:effectLst>
            <a:outerShdw blurRad="254000" dist="190500" dir="2700000" sy="90000" algn="bl" rotWithShape="0">
              <a:srgbClr val="000000">
                <a:alpha val="40000"/>
              </a:srgbClr>
            </a:outerShdw>
          </a:effectLst>
        </p:spPr>
      </p:pic>
      <p:pic>
        <p:nvPicPr>
          <p:cNvPr id="17" name="Picture 16" descr="recording drum workshop2.JPG"/>
          <p:cNvPicPr>
            <a:picLocks noChangeAspect="1"/>
          </p:cNvPicPr>
          <p:nvPr/>
        </p:nvPicPr>
        <p:blipFill>
          <a:blip r:embed="rId5" cstate="print"/>
          <a:stretch>
            <a:fillRect/>
          </a:stretch>
        </p:blipFill>
        <p:spPr>
          <a:xfrm>
            <a:off x="2339752" y="4293096"/>
            <a:ext cx="3549728" cy="2376264"/>
          </a:xfrm>
          <a:prstGeom prst="rect">
            <a:avLst/>
          </a:prstGeom>
          <a:ln w="76200">
            <a:solidFill>
              <a:schemeClr val="tx1"/>
            </a:solidFill>
          </a:ln>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unset_bg.jpg"/>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928662" y="928670"/>
            <a:ext cx="4579442" cy="3214710"/>
          </a:xfrm>
        </p:spPr>
        <p:txBody>
          <a:bodyPr>
            <a:normAutofit/>
          </a:bodyPr>
          <a:lstStyle/>
          <a:p>
            <a:pPr algn="l"/>
            <a:endParaRPr lang="en-AU" sz="2000" dirty="0" smtClean="0">
              <a:solidFill>
                <a:schemeClr val="bg1"/>
              </a:solidFill>
            </a:endParaRPr>
          </a:p>
          <a:p>
            <a:pPr algn="l"/>
            <a:endParaRPr lang="en-AU" sz="2000" dirty="0">
              <a:solidFill>
                <a:schemeClr val="bg1"/>
              </a:solidFill>
            </a:endParaRPr>
          </a:p>
        </p:txBody>
      </p:sp>
      <p:sp>
        <p:nvSpPr>
          <p:cNvPr id="8" name="Subtitle 2"/>
          <p:cNvSpPr txBox="1">
            <a:spLocks/>
          </p:cNvSpPr>
          <p:nvPr/>
        </p:nvSpPr>
        <p:spPr>
          <a:xfrm>
            <a:off x="1000100" y="928670"/>
            <a:ext cx="7429552" cy="3286148"/>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0" name="TextBox 9"/>
          <p:cNvSpPr txBox="1"/>
          <p:nvPr/>
        </p:nvSpPr>
        <p:spPr>
          <a:xfrm>
            <a:off x="1331640" y="928670"/>
            <a:ext cx="4036072" cy="3877985"/>
          </a:xfrm>
          <a:prstGeom prst="rect">
            <a:avLst/>
          </a:prstGeom>
          <a:noFill/>
        </p:spPr>
        <p:txBody>
          <a:bodyPr wrap="square" rtlCol="0">
            <a:spAutoFit/>
          </a:bodyPr>
          <a:lstStyle/>
          <a:p>
            <a:r>
              <a:rPr lang="en-AU" b="1" dirty="0" smtClean="0">
                <a:solidFill>
                  <a:schemeClr val="bg1"/>
                </a:solidFill>
              </a:rPr>
              <a:t>Context and low conventional literacy</a:t>
            </a:r>
          </a:p>
          <a:p>
            <a:endParaRPr lang="en-AU" b="1" dirty="0" smtClean="0">
              <a:solidFill>
                <a:schemeClr val="bg1"/>
              </a:solidFill>
            </a:endParaRPr>
          </a:p>
          <a:p>
            <a:pPr>
              <a:buFont typeface="Arial" pitchFamily="34" charset="0"/>
              <a:buChar char="•"/>
            </a:pPr>
            <a:r>
              <a:rPr lang="en-AU" sz="1400" b="1" dirty="0" smtClean="0">
                <a:solidFill>
                  <a:schemeClr val="bg1"/>
                </a:solidFill>
              </a:rPr>
              <a:t>  </a:t>
            </a:r>
            <a:r>
              <a:rPr lang="en-AU" sz="1400" dirty="0" smtClean="0">
                <a:solidFill>
                  <a:schemeClr val="bg1"/>
                </a:solidFill>
              </a:rPr>
              <a:t>Encourage story telling</a:t>
            </a:r>
            <a:br>
              <a:rPr lang="en-AU" sz="1400" dirty="0" smtClean="0">
                <a:solidFill>
                  <a:schemeClr val="bg1"/>
                </a:solidFill>
              </a:rPr>
            </a:br>
            <a:endParaRPr lang="en-AU" sz="1400" dirty="0" smtClean="0">
              <a:solidFill>
                <a:schemeClr val="bg1"/>
              </a:solidFill>
            </a:endParaRPr>
          </a:p>
          <a:p>
            <a:pPr>
              <a:buFont typeface="Arial" pitchFamily="34" charset="0"/>
              <a:buChar char="•"/>
            </a:pPr>
            <a:r>
              <a:rPr lang="en-AU" sz="1400" dirty="0" smtClean="0">
                <a:solidFill>
                  <a:schemeClr val="bg1"/>
                </a:solidFill>
              </a:rPr>
              <a:t>  Link audio &amp; visual mediums with English </a:t>
            </a:r>
            <a:br>
              <a:rPr lang="en-AU" sz="1400" dirty="0" smtClean="0">
                <a:solidFill>
                  <a:schemeClr val="bg1"/>
                </a:solidFill>
              </a:rPr>
            </a:br>
            <a:r>
              <a:rPr lang="en-AU" sz="1400" dirty="0" smtClean="0">
                <a:solidFill>
                  <a:schemeClr val="bg1"/>
                </a:solidFill>
              </a:rPr>
              <a:t>    language development:</a:t>
            </a:r>
          </a:p>
          <a:p>
            <a:pPr lvl="1">
              <a:buFont typeface="Arial" pitchFamily="34" charset="0"/>
              <a:buChar char="•"/>
            </a:pPr>
            <a:r>
              <a:rPr lang="en-AU" sz="1400" dirty="0" smtClean="0">
                <a:solidFill>
                  <a:schemeClr val="bg1"/>
                </a:solidFill>
              </a:rPr>
              <a:t>  films</a:t>
            </a:r>
          </a:p>
          <a:p>
            <a:pPr lvl="1">
              <a:buFont typeface="Arial" pitchFamily="34" charset="0"/>
              <a:buChar char="•"/>
            </a:pPr>
            <a:r>
              <a:rPr lang="en-AU" sz="1400" dirty="0" smtClean="0">
                <a:solidFill>
                  <a:schemeClr val="bg1"/>
                </a:solidFill>
              </a:rPr>
              <a:t>  sound design &amp; podcasts</a:t>
            </a:r>
          </a:p>
          <a:p>
            <a:pPr lvl="1">
              <a:buFont typeface="Arial" pitchFamily="34" charset="0"/>
              <a:buChar char="•"/>
            </a:pPr>
            <a:r>
              <a:rPr lang="en-AU" sz="1400" dirty="0" smtClean="0">
                <a:solidFill>
                  <a:schemeClr val="bg1"/>
                </a:solidFill>
              </a:rPr>
              <a:t>  posters &amp; brochures</a:t>
            </a:r>
          </a:p>
          <a:p>
            <a:pPr lvl="1">
              <a:buFont typeface="Arial" pitchFamily="34" charset="0"/>
              <a:buChar char="•"/>
            </a:pPr>
            <a:r>
              <a:rPr lang="en-AU" sz="1400" dirty="0" smtClean="0">
                <a:solidFill>
                  <a:schemeClr val="bg1"/>
                </a:solidFill>
              </a:rPr>
              <a:t> slide shows &amp; galleries</a:t>
            </a:r>
          </a:p>
          <a:p>
            <a:pPr lvl="1">
              <a:buFont typeface="Arial" pitchFamily="34" charset="0"/>
              <a:buChar char="•"/>
            </a:pPr>
            <a:r>
              <a:rPr lang="en-AU" sz="1400" dirty="0" smtClean="0">
                <a:solidFill>
                  <a:schemeClr val="bg1"/>
                </a:solidFill>
              </a:rPr>
              <a:t>  comics </a:t>
            </a:r>
            <a:br>
              <a:rPr lang="en-AU" sz="1400" dirty="0" smtClean="0">
                <a:solidFill>
                  <a:schemeClr val="bg1"/>
                </a:solidFill>
              </a:rPr>
            </a:br>
            <a:endParaRPr lang="en-AU" sz="1400" dirty="0" smtClean="0">
              <a:solidFill>
                <a:schemeClr val="bg1"/>
              </a:solidFill>
            </a:endParaRPr>
          </a:p>
          <a:p>
            <a:pPr>
              <a:buFont typeface="Arial" pitchFamily="34" charset="0"/>
              <a:buChar char="•"/>
            </a:pPr>
            <a:r>
              <a:rPr lang="en-AU" sz="1400" dirty="0" smtClean="0">
                <a:solidFill>
                  <a:schemeClr val="bg1"/>
                </a:solidFill>
              </a:rPr>
              <a:t>  Use community events </a:t>
            </a:r>
            <a:br>
              <a:rPr lang="en-AU" sz="1400" dirty="0" smtClean="0">
                <a:solidFill>
                  <a:schemeClr val="bg1"/>
                </a:solidFill>
              </a:rPr>
            </a:br>
            <a:r>
              <a:rPr lang="en-AU" sz="1400" dirty="0" smtClean="0">
                <a:solidFill>
                  <a:schemeClr val="bg1"/>
                </a:solidFill>
              </a:rPr>
              <a:t>    for projects</a:t>
            </a:r>
          </a:p>
          <a:p>
            <a:pPr>
              <a:buFont typeface="Arial" pitchFamily="34" charset="0"/>
              <a:buChar char="•"/>
            </a:pPr>
            <a:endParaRPr lang="en-AU" sz="1400" dirty="0" smtClean="0">
              <a:solidFill>
                <a:schemeClr val="bg1"/>
              </a:solidFill>
            </a:endParaRPr>
          </a:p>
          <a:p>
            <a:pPr>
              <a:buFont typeface="Arial" pitchFamily="34" charset="0"/>
              <a:buChar char="•"/>
            </a:pPr>
            <a:r>
              <a:rPr lang="en-AU" sz="1400" dirty="0" smtClean="0">
                <a:solidFill>
                  <a:schemeClr val="bg1"/>
                </a:solidFill>
              </a:rPr>
              <a:t>  Encourage interviews/</a:t>
            </a:r>
            <a:r>
              <a:rPr lang="en-AU" sz="1400" dirty="0" err="1" smtClean="0">
                <a:solidFill>
                  <a:schemeClr val="bg1"/>
                </a:solidFill>
              </a:rPr>
              <a:t>imput</a:t>
            </a:r>
            <a:r>
              <a:rPr lang="en-AU" sz="1400" dirty="0" smtClean="0">
                <a:solidFill>
                  <a:schemeClr val="bg1"/>
                </a:solidFill>
              </a:rPr>
              <a:t> </a:t>
            </a:r>
            <a:br>
              <a:rPr lang="en-AU" sz="1400" dirty="0" smtClean="0">
                <a:solidFill>
                  <a:schemeClr val="bg1"/>
                </a:solidFill>
              </a:rPr>
            </a:br>
            <a:r>
              <a:rPr lang="en-AU" sz="1400" dirty="0" smtClean="0">
                <a:solidFill>
                  <a:schemeClr val="bg1"/>
                </a:solidFill>
              </a:rPr>
              <a:t>   with community members</a:t>
            </a:r>
          </a:p>
        </p:txBody>
      </p:sp>
      <p:pic>
        <p:nvPicPr>
          <p:cNvPr id="9" name="Picture 8" descr="rock-show.jpg"/>
          <p:cNvPicPr>
            <a:picLocks noChangeAspect="1"/>
          </p:cNvPicPr>
          <p:nvPr/>
        </p:nvPicPr>
        <p:blipFill>
          <a:blip r:embed="rId3" cstate="print"/>
          <a:stretch>
            <a:fillRect/>
          </a:stretch>
        </p:blipFill>
        <p:spPr>
          <a:xfrm>
            <a:off x="5508104" y="980728"/>
            <a:ext cx="3413851" cy="4392488"/>
          </a:xfrm>
          <a:prstGeom prst="rect">
            <a:avLst/>
          </a:prstGeom>
        </p:spPr>
      </p:pic>
      <p:sp>
        <p:nvSpPr>
          <p:cNvPr id="11" name="Title 1"/>
          <p:cNvSpPr>
            <a:spLocks noGrp="1"/>
          </p:cNvSpPr>
          <p:nvPr>
            <p:ph type="ctrTitle"/>
          </p:nvPr>
        </p:nvSpPr>
        <p:spPr>
          <a:xfrm>
            <a:off x="571472" y="122333"/>
            <a:ext cx="7772400" cy="714379"/>
          </a:xfrm>
        </p:spPr>
        <p:txBody>
          <a:bodyPr>
            <a:noAutofit/>
          </a:bodyPr>
          <a:lstStyle/>
          <a:p>
            <a:r>
              <a:rPr lang="it-IT" sz="2400" b="1" dirty="0">
                <a:solidFill>
                  <a:schemeClr val="bg1"/>
                </a:solidFill>
              </a:rPr>
              <a:t>VET Program development &amp; delivery at NTOEC</a:t>
            </a:r>
            <a:r>
              <a:rPr lang="en-AU" sz="2400" b="1" dirty="0"/>
              <a:t/>
            </a:r>
            <a:br>
              <a:rPr lang="en-AU" sz="2400" b="1" dirty="0"/>
            </a:br>
            <a:endParaRPr lang="en-AU" sz="2400" b="1" dirty="0">
              <a:solidFill>
                <a:schemeClr val="bg1"/>
              </a:solidFill>
            </a:endParaRPr>
          </a:p>
        </p:txBody>
      </p:sp>
      <p:pic>
        <p:nvPicPr>
          <p:cNvPr id="14" name="Picture 13" descr="TERRENCE-GARDEN3.jpg"/>
          <p:cNvPicPr>
            <a:picLocks noChangeAspect="1"/>
          </p:cNvPicPr>
          <p:nvPr/>
        </p:nvPicPr>
        <p:blipFill>
          <a:blip r:embed="rId4" cstate="print"/>
          <a:stretch>
            <a:fillRect/>
          </a:stretch>
        </p:blipFill>
        <p:spPr>
          <a:xfrm rot="20459554">
            <a:off x="4101690" y="2881500"/>
            <a:ext cx="2532045" cy="351172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unset_bg.jpg"/>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928662" y="928670"/>
            <a:ext cx="6400800" cy="3214710"/>
          </a:xfrm>
        </p:spPr>
        <p:txBody>
          <a:bodyPr>
            <a:normAutofit/>
          </a:bodyPr>
          <a:lstStyle/>
          <a:p>
            <a:pPr algn="l"/>
            <a:endParaRPr lang="en-AU" sz="2000" dirty="0" smtClean="0">
              <a:solidFill>
                <a:schemeClr val="bg1"/>
              </a:solidFill>
            </a:endParaRPr>
          </a:p>
          <a:p>
            <a:pPr algn="l"/>
            <a:endParaRPr lang="en-AU" sz="2000" dirty="0">
              <a:solidFill>
                <a:schemeClr val="bg1"/>
              </a:solidFill>
            </a:endParaRPr>
          </a:p>
        </p:txBody>
      </p:sp>
      <p:sp>
        <p:nvSpPr>
          <p:cNvPr id="8" name="Subtitle 2"/>
          <p:cNvSpPr txBox="1">
            <a:spLocks/>
          </p:cNvSpPr>
          <p:nvPr/>
        </p:nvSpPr>
        <p:spPr>
          <a:xfrm>
            <a:off x="1000100" y="928670"/>
            <a:ext cx="7429552" cy="3286148"/>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1" name="Title 1"/>
          <p:cNvSpPr>
            <a:spLocks noGrp="1"/>
          </p:cNvSpPr>
          <p:nvPr>
            <p:ph type="ctrTitle"/>
          </p:nvPr>
        </p:nvSpPr>
        <p:spPr>
          <a:xfrm>
            <a:off x="571472" y="122333"/>
            <a:ext cx="7772400" cy="714379"/>
          </a:xfrm>
        </p:spPr>
        <p:txBody>
          <a:bodyPr>
            <a:noAutofit/>
          </a:bodyPr>
          <a:lstStyle/>
          <a:p>
            <a:r>
              <a:rPr lang="it-IT" sz="2400" b="1" dirty="0">
                <a:solidFill>
                  <a:schemeClr val="bg1"/>
                </a:solidFill>
              </a:rPr>
              <a:t>VET Program development &amp; delivery at NTOEC</a:t>
            </a:r>
            <a:r>
              <a:rPr lang="en-AU" sz="2400" dirty="0"/>
              <a:t/>
            </a:r>
            <a:br>
              <a:rPr lang="en-AU" sz="2400" dirty="0"/>
            </a:br>
            <a:endParaRPr lang="en-AU" sz="2400" dirty="0">
              <a:solidFill>
                <a:schemeClr val="bg1"/>
              </a:solidFill>
            </a:endParaRPr>
          </a:p>
        </p:txBody>
      </p:sp>
      <p:pic>
        <p:nvPicPr>
          <p:cNvPr id="13" name="Picture 12" descr="IMG_1016.jpg"/>
          <p:cNvPicPr>
            <a:picLocks noChangeAspect="1"/>
          </p:cNvPicPr>
          <p:nvPr/>
        </p:nvPicPr>
        <p:blipFill>
          <a:blip r:embed="rId3" cstate="print"/>
          <a:stretch>
            <a:fillRect/>
          </a:stretch>
        </p:blipFill>
        <p:spPr>
          <a:xfrm rot="21185975">
            <a:off x="175029" y="2303146"/>
            <a:ext cx="4224469" cy="3168352"/>
          </a:xfrm>
          <a:prstGeom prst="rect">
            <a:avLst/>
          </a:prstGeom>
          <a:ln w="98425"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 name="Picture 16" descr="dhimurru_texture.jpg"/>
          <p:cNvPicPr>
            <a:picLocks noChangeAspect="1"/>
          </p:cNvPicPr>
          <p:nvPr/>
        </p:nvPicPr>
        <p:blipFill>
          <a:blip r:embed="rId4" cstate="print"/>
          <a:stretch>
            <a:fillRect/>
          </a:stretch>
        </p:blipFill>
        <p:spPr>
          <a:xfrm>
            <a:off x="3707904" y="4005064"/>
            <a:ext cx="4896544" cy="2532695"/>
          </a:xfrm>
          <a:prstGeom prst="rect">
            <a:avLst/>
          </a:prstGeom>
          <a:solidFill>
            <a:srgbClr val="000000">
              <a:shade val="95000"/>
            </a:srgbClr>
          </a:solidFill>
          <a:ln w="101600" cap="sq">
            <a:solidFill>
              <a:srgbClr val="000000"/>
            </a:solidFill>
            <a:miter lim="800000"/>
          </a:ln>
          <a:effectLst>
            <a:outerShdw blurRad="254000" dist="190500" dir="2700000" sy="90000" algn="bl" rotWithShape="0">
              <a:srgbClr val="000000">
                <a:alpha val="40000"/>
              </a:srgbClr>
            </a:outerShdw>
          </a:effectLst>
        </p:spPr>
      </p:pic>
      <p:pic>
        <p:nvPicPr>
          <p:cNvPr id="18" name="Picture 17" descr="dhayipu_glowing-tree.jpg"/>
          <p:cNvPicPr>
            <a:picLocks noChangeAspect="1"/>
          </p:cNvPicPr>
          <p:nvPr/>
        </p:nvPicPr>
        <p:blipFill>
          <a:blip r:embed="rId5" cstate="print"/>
          <a:stretch>
            <a:fillRect/>
          </a:stretch>
        </p:blipFill>
        <p:spPr>
          <a:xfrm rot="1500573">
            <a:off x="4439076" y="1422455"/>
            <a:ext cx="3323861" cy="2492896"/>
          </a:xfrm>
          <a:prstGeom prst="rect">
            <a:avLst/>
          </a:prstGeom>
          <a:solidFill>
            <a:srgbClr val="FFFFFF">
              <a:shade val="85000"/>
            </a:srgbClr>
          </a:solidFill>
          <a:ln w="889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 name="Picture 19" descr="ruby_mural2.JPG"/>
          <p:cNvPicPr>
            <a:picLocks noChangeAspect="1"/>
          </p:cNvPicPr>
          <p:nvPr/>
        </p:nvPicPr>
        <p:blipFill>
          <a:blip r:embed="rId6" cstate="print"/>
          <a:stretch>
            <a:fillRect/>
          </a:stretch>
        </p:blipFill>
        <p:spPr>
          <a:xfrm rot="20390590">
            <a:off x="1031863" y="4135472"/>
            <a:ext cx="2802153" cy="2101615"/>
          </a:xfrm>
          <a:prstGeom prst="rect">
            <a:avLst/>
          </a:prstGeom>
          <a:ln w="79375" cap="sq">
            <a:solidFill>
              <a:srgbClr val="000000"/>
            </a:solidFill>
            <a:miter lim="800000"/>
          </a:ln>
          <a:effectLst>
            <a:outerShdw blurRad="57150" dist="50800" dir="2700000" algn="tl" rotWithShape="0">
              <a:srgbClr val="000000">
                <a:alpha val="40000"/>
              </a:srgbClr>
            </a:outerShdw>
          </a:effectLst>
        </p:spPr>
      </p:pic>
      <p:sp>
        <p:nvSpPr>
          <p:cNvPr id="10" name="TextBox 9"/>
          <p:cNvSpPr txBox="1"/>
          <p:nvPr/>
        </p:nvSpPr>
        <p:spPr>
          <a:xfrm>
            <a:off x="1259632" y="620688"/>
            <a:ext cx="3168352" cy="2339102"/>
          </a:xfrm>
          <a:prstGeom prst="rect">
            <a:avLst/>
          </a:prstGeom>
          <a:noFill/>
        </p:spPr>
        <p:txBody>
          <a:bodyPr wrap="square" rtlCol="0">
            <a:spAutoFit/>
          </a:bodyPr>
          <a:lstStyle/>
          <a:p>
            <a:r>
              <a:rPr lang="en-AU" b="1" dirty="0" smtClean="0">
                <a:solidFill>
                  <a:schemeClr val="bg1"/>
                </a:solidFill>
              </a:rPr>
              <a:t>Workshop approaches</a:t>
            </a:r>
          </a:p>
          <a:p>
            <a:endParaRPr lang="en-AU" b="1" dirty="0" smtClean="0">
              <a:solidFill>
                <a:schemeClr val="bg1"/>
              </a:solidFill>
            </a:endParaRPr>
          </a:p>
          <a:p>
            <a:pPr>
              <a:buFont typeface="Arial" pitchFamily="34" charset="0"/>
              <a:buChar char="•"/>
            </a:pPr>
            <a:r>
              <a:rPr lang="en-AU" sz="1400" dirty="0" smtClean="0">
                <a:solidFill>
                  <a:schemeClr val="bg1"/>
                </a:solidFill>
              </a:rPr>
              <a:t> Skill based</a:t>
            </a:r>
          </a:p>
          <a:p>
            <a:pPr>
              <a:buFont typeface="Arial" pitchFamily="34" charset="0"/>
              <a:buChar char="•"/>
            </a:pPr>
            <a:r>
              <a:rPr lang="en-AU" sz="1400" dirty="0" smtClean="0">
                <a:solidFill>
                  <a:schemeClr val="bg1"/>
                </a:solidFill>
              </a:rPr>
              <a:t> Demonstrations</a:t>
            </a:r>
          </a:p>
          <a:p>
            <a:pPr>
              <a:buFont typeface="Arial" pitchFamily="34" charset="0"/>
              <a:buChar char="•"/>
            </a:pPr>
            <a:r>
              <a:rPr lang="en-AU" sz="1400" dirty="0" smtClean="0">
                <a:solidFill>
                  <a:schemeClr val="bg1"/>
                </a:solidFill>
              </a:rPr>
              <a:t> Group &amp; individual tasks</a:t>
            </a:r>
          </a:p>
          <a:p>
            <a:pPr>
              <a:buFont typeface="Arial" pitchFamily="34" charset="0"/>
              <a:buChar char="•"/>
            </a:pPr>
            <a:r>
              <a:rPr lang="en-AU" sz="1400" dirty="0" smtClean="0">
                <a:solidFill>
                  <a:schemeClr val="bg1"/>
                </a:solidFill>
              </a:rPr>
              <a:t> Adapting to interests &amp; needs</a:t>
            </a:r>
          </a:p>
          <a:p>
            <a:endParaRPr lang="en-AU" dirty="0" smtClean="0">
              <a:solidFill>
                <a:schemeClr val="bg1"/>
              </a:solidFill>
            </a:endParaRPr>
          </a:p>
          <a:p>
            <a:endParaRPr lang="en-AU" dirty="0" smtClean="0">
              <a:solidFill>
                <a:schemeClr val="bg1"/>
              </a:solidFill>
            </a:endParaRPr>
          </a:p>
          <a:p>
            <a:endParaRPr lang="en-AU"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unset_bg.jpg"/>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1195536" y="928670"/>
            <a:ext cx="6400800" cy="3214710"/>
          </a:xfrm>
        </p:spPr>
        <p:txBody>
          <a:bodyPr>
            <a:normAutofit/>
          </a:bodyPr>
          <a:lstStyle/>
          <a:p>
            <a:pPr algn="l"/>
            <a:r>
              <a:rPr lang="en-AU" sz="1800" b="1" dirty="0" smtClean="0">
                <a:solidFill>
                  <a:schemeClr val="bg1"/>
                </a:solidFill>
              </a:rPr>
              <a:t>Gauging success and engagement</a:t>
            </a:r>
            <a:r>
              <a:rPr lang="en-AU" sz="2000" dirty="0" smtClean="0">
                <a:solidFill>
                  <a:schemeClr val="bg1"/>
                </a:solidFill>
              </a:rPr>
              <a:t/>
            </a:r>
            <a:br>
              <a:rPr lang="en-AU" sz="2000" dirty="0" smtClean="0">
                <a:solidFill>
                  <a:schemeClr val="bg1"/>
                </a:solidFill>
              </a:rPr>
            </a:br>
            <a:endParaRPr lang="en-AU" sz="2000" dirty="0" smtClean="0">
              <a:solidFill>
                <a:schemeClr val="bg1"/>
              </a:solidFill>
            </a:endParaRPr>
          </a:p>
          <a:p>
            <a:pPr algn="l">
              <a:buFont typeface="Arial" pitchFamily="34" charset="0"/>
              <a:buChar char="•"/>
            </a:pPr>
            <a:r>
              <a:rPr lang="en-AU" sz="1400" dirty="0" smtClean="0">
                <a:solidFill>
                  <a:schemeClr val="bg1"/>
                </a:solidFill>
              </a:rPr>
              <a:t> Educational &amp; work pathway development</a:t>
            </a:r>
          </a:p>
          <a:p>
            <a:pPr algn="l">
              <a:buFont typeface="Arial" pitchFamily="34" charset="0"/>
              <a:buChar char="•"/>
            </a:pPr>
            <a:r>
              <a:rPr lang="en-AU" sz="1400" dirty="0" smtClean="0">
                <a:solidFill>
                  <a:schemeClr val="bg1"/>
                </a:solidFill>
              </a:rPr>
              <a:t> Quality student work</a:t>
            </a:r>
          </a:p>
          <a:p>
            <a:pPr algn="l">
              <a:buFont typeface="Arial" pitchFamily="34" charset="0"/>
              <a:buChar char="•"/>
            </a:pPr>
            <a:r>
              <a:rPr lang="en-AU" sz="1400" dirty="0" smtClean="0">
                <a:solidFill>
                  <a:schemeClr val="bg1"/>
                </a:solidFill>
              </a:rPr>
              <a:t> Increasing attendance</a:t>
            </a:r>
          </a:p>
          <a:p>
            <a:pPr algn="l">
              <a:buFont typeface="Arial" pitchFamily="34" charset="0"/>
              <a:buChar char="•"/>
            </a:pPr>
            <a:r>
              <a:rPr lang="en-AU" sz="1400" dirty="0" smtClean="0">
                <a:solidFill>
                  <a:schemeClr val="bg1"/>
                </a:solidFill>
              </a:rPr>
              <a:t> Establishing relationships</a:t>
            </a:r>
          </a:p>
          <a:p>
            <a:pPr algn="l"/>
            <a:endParaRPr lang="en-AU" sz="2000" dirty="0">
              <a:solidFill>
                <a:schemeClr val="bg1"/>
              </a:solidFill>
            </a:endParaRPr>
          </a:p>
        </p:txBody>
      </p:sp>
      <p:sp>
        <p:nvSpPr>
          <p:cNvPr id="8" name="Subtitle 2"/>
          <p:cNvSpPr txBox="1">
            <a:spLocks/>
          </p:cNvSpPr>
          <p:nvPr/>
        </p:nvSpPr>
        <p:spPr>
          <a:xfrm>
            <a:off x="1000100" y="928670"/>
            <a:ext cx="7429552" cy="3286148"/>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9" name="Picture 8" descr="youthnetworks.jpg"/>
          <p:cNvPicPr>
            <a:picLocks noChangeAspect="1"/>
          </p:cNvPicPr>
          <p:nvPr/>
        </p:nvPicPr>
        <p:blipFill>
          <a:blip r:embed="rId3" cstate="print"/>
          <a:srcRect l="17340" t="10566" b="8561"/>
          <a:stretch>
            <a:fillRect/>
          </a:stretch>
        </p:blipFill>
        <p:spPr>
          <a:xfrm rot="21324239">
            <a:off x="352961" y="3355325"/>
            <a:ext cx="3660491" cy="26788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descr="IMG_1019.jpg"/>
          <p:cNvPicPr>
            <a:picLocks noChangeAspect="1"/>
          </p:cNvPicPr>
          <p:nvPr/>
        </p:nvPicPr>
        <p:blipFill>
          <a:blip r:embed="rId4" cstate="print"/>
          <a:stretch>
            <a:fillRect/>
          </a:stretch>
        </p:blipFill>
        <p:spPr>
          <a:xfrm>
            <a:off x="3347864" y="1916832"/>
            <a:ext cx="4774588" cy="35809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itle 1"/>
          <p:cNvSpPr>
            <a:spLocks noGrp="1"/>
          </p:cNvSpPr>
          <p:nvPr>
            <p:ph type="ctrTitle"/>
          </p:nvPr>
        </p:nvSpPr>
        <p:spPr>
          <a:xfrm>
            <a:off x="571472" y="122333"/>
            <a:ext cx="7772400" cy="714379"/>
          </a:xfrm>
        </p:spPr>
        <p:txBody>
          <a:bodyPr>
            <a:noAutofit/>
          </a:bodyPr>
          <a:lstStyle/>
          <a:p>
            <a:r>
              <a:rPr lang="it-IT" sz="2400" b="1" dirty="0">
                <a:solidFill>
                  <a:schemeClr val="bg1"/>
                </a:solidFill>
              </a:rPr>
              <a:t>VET Program development &amp; delivery at NTOEC</a:t>
            </a:r>
            <a:r>
              <a:rPr lang="en-AU" sz="2400" dirty="0"/>
              <a:t/>
            </a:r>
            <a:br>
              <a:rPr lang="en-AU" sz="2400" dirty="0"/>
            </a:br>
            <a:endParaRPr lang="en-AU" sz="2400" dirty="0">
              <a:solidFill>
                <a:schemeClr val="bg1"/>
              </a:solidFill>
            </a:endParaRPr>
          </a:p>
        </p:txBody>
      </p:sp>
      <p:pic>
        <p:nvPicPr>
          <p:cNvPr id="16" name="Picture 15" descr="DSC_0281.JPG"/>
          <p:cNvPicPr>
            <a:picLocks noChangeAspect="1"/>
          </p:cNvPicPr>
          <p:nvPr/>
        </p:nvPicPr>
        <p:blipFill>
          <a:blip r:embed="rId5" cstate="print"/>
          <a:stretch>
            <a:fillRect/>
          </a:stretch>
        </p:blipFill>
        <p:spPr>
          <a:xfrm rot="21221439">
            <a:off x="5746825" y="4439401"/>
            <a:ext cx="3126711" cy="2093088"/>
          </a:xfrm>
          <a:prstGeom prst="rect">
            <a:avLst/>
          </a:prstGeom>
          <a:solidFill>
            <a:srgbClr val="000000">
              <a:shade val="95000"/>
            </a:srgbClr>
          </a:solidFill>
          <a:ln w="63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unset_bg.jpg"/>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1222488" y="928670"/>
            <a:ext cx="6984776" cy="4084506"/>
          </a:xfrm>
        </p:spPr>
        <p:txBody>
          <a:bodyPr>
            <a:normAutofit fontScale="85000" lnSpcReduction="20000"/>
          </a:bodyPr>
          <a:lstStyle/>
          <a:p>
            <a:pPr algn="l"/>
            <a:r>
              <a:rPr lang="en-AU" sz="2100" b="1" dirty="0" smtClean="0">
                <a:solidFill>
                  <a:schemeClr val="bg1"/>
                </a:solidFill>
              </a:rPr>
              <a:t>C</a:t>
            </a:r>
            <a:r>
              <a:rPr lang="en-AU" sz="2100" b="1" dirty="0" smtClean="0">
                <a:solidFill>
                  <a:schemeClr val="bg1"/>
                </a:solidFill>
              </a:rPr>
              <a:t>ourse Pathways leading to and from VET Creative Industries</a:t>
            </a:r>
            <a:r>
              <a:rPr lang="en-AU" sz="2000" dirty="0" smtClean="0">
                <a:solidFill>
                  <a:schemeClr val="bg1"/>
                </a:solidFill>
              </a:rPr>
              <a:t/>
            </a:r>
            <a:br>
              <a:rPr lang="en-AU" sz="2000" dirty="0" smtClean="0">
                <a:solidFill>
                  <a:schemeClr val="bg1"/>
                </a:solidFill>
              </a:rPr>
            </a:br>
            <a:endParaRPr lang="en-AU" sz="1400" dirty="0">
              <a:solidFill>
                <a:schemeClr val="bg1"/>
              </a:solidFill>
            </a:endParaRPr>
          </a:p>
          <a:p>
            <a:pPr marL="285750" indent="-285750" algn="l">
              <a:buFont typeface="Arial" panose="020B0604020202020204" pitchFamily="34" charset="0"/>
              <a:buChar char="•"/>
            </a:pPr>
            <a:r>
              <a:rPr lang="en-AU" sz="1900" b="1" dirty="0" smtClean="0">
                <a:solidFill>
                  <a:schemeClr val="bg1"/>
                </a:solidFill>
              </a:rPr>
              <a:t>Year 10 ICT  computing skills</a:t>
            </a:r>
            <a:br>
              <a:rPr lang="en-AU" sz="1900" b="1" dirty="0" smtClean="0">
                <a:solidFill>
                  <a:schemeClr val="bg1"/>
                </a:solidFill>
              </a:rPr>
            </a:br>
            <a:r>
              <a:rPr lang="en-US" sz="1800" dirty="0" smtClean="0">
                <a:solidFill>
                  <a:schemeClr val="bg1"/>
                </a:solidFill>
              </a:rPr>
              <a:t>Basic multimedia and file management</a:t>
            </a:r>
            <a:br>
              <a:rPr lang="en-US" sz="1800" dirty="0" smtClean="0">
                <a:solidFill>
                  <a:schemeClr val="bg1"/>
                </a:solidFill>
              </a:rPr>
            </a:br>
            <a:endParaRPr lang="en-AU" sz="1800" dirty="0" smtClean="0">
              <a:solidFill>
                <a:schemeClr val="bg1"/>
              </a:solidFill>
            </a:endParaRPr>
          </a:p>
          <a:p>
            <a:pPr marL="342900" indent="-342900" algn="l">
              <a:buFont typeface="Arial" panose="020B0604020202020204" pitchFamily="34" charset="0"/>
              <a:buChar char="•"/>
            </a:pPr>
            <a:r>
              <a:rPr lang="en-AU" sz="1900" b="1" dirty="0" smtClean="0">
                <a:solidFill>
                  <a:schemeClr val="bg1"/>
                </a:solidFill>
              </a:rPr>
              <a:t>An </a:t>
            </a:r>
            <a:r>
              <a:rPr lang="en-AU" sz="1900" b="1" dirty="0" smtClean="0">
                <a:solidFill>
                  <a:schemeClr val="bg1"/>
                </a:solidFill>
              </a:rPr>
              <a:t>introduction to Visual Communication (Year 10</a:t>
            </a:r>
            <a:r>
              <a:rPr lang="en-AU" sz="1900" b="1" dirty="0" smtClean="0">
                <a:solidFill>
                  <a:schemeClr val="bg1"/>
                </a:solidFill>
              </a:rPr>
              <a:t>+)</a:t>
            </a:r>
            <a:r>
              <a:rPr lang="en-AU" sz="2000" b="1" dirty="0">
                <a:solidFill>
                  <a:schemeClr val="bg1"/>
                </a:solidFill>
              </a:rPr>
              <a:t/>
            </a:r>
            <a:br>
              <a:rPr lang="en-AU" sz="2000" b="1" dirty="0">
                <a:solidFill>
                  <a:schemeClr val="bg1"/>
                </a:solidFill>
              </a:rPr>
            </a:br>
            <a:r>
              <a:rPr lang="en-AU" sz="1800" dirty="0" smtClean="0">
                <a:solidFill>
                  <a:schemeClr val="bg1"/>
                </a:solidFill>
              </a:rPr>
              <a:t>Develop </a:t>
            </a:r>
            <a:r>
              <a:rPr lang="en-AU" sz="1800" dirty="0" smtClean="0">
                <a:solidFill>
                  <a:schemeClr val="bg1"/>
                </a:solidFill>
              </a:rPr>
              <a:t>print design skills, media  analysis and reflection</a:t>
            </a:r>
            <a:r>
              <a:rPr lang="en-AU" sz="2000" dirty="0" smtClean="0">
                <a:solidFill>
                  <a:schemeClr val="bg1"/>
                </a:solidFill>
              </a:rPr>
              <a:t/>
            </a:r>
            <a:br>
              <a:rPr lang="en-AU" sz="2000" dirty="0" smtClean="0">
                <a:solidFill>
                  <a:schemeClr val="bg1"/>
                </a:solidFill>
              </a:rPr>
            </a:br>
            <a:endParaRPr lang="en-AU" sz="2000" b="1" dirty="0" smtClean="0">
              <a:solidFill>
                <a:schemeClr val="bg1"/>
              </a:solidFill>
            </a:endParaRPr>
          </a:p>
          <a:p>
            <a:pPr marL="342900" indent="-342900" algn="l">
              <a:buFont typeface="Arial" panose="020B0604020202020204" pitchFamily="34" charset="0"/>
              <a:buChar char="•"/>
            </a:pPr>
            <a:r>
              <a:rPr lang="en-AU" sz="1900" b="1" dirty="0" smtClean="0">
                <a:solidFill>
                  <a:schemeClr val="bg1"/>
                </a:solidFill>
              </a:rPr>
              <a:t>Web </a:t>
            </a:r>
            <a:r>
              <a:rPr lang="en-AU" sz="1900" b="1" dirty="0" smtClean="0">
                <a:solidFill>
                  <a:schemeClr val="bg1"/>
                </a:solidFill>
              </a:rPr>
              <a:t>design (Stage 1 &amp; </a:t>
            </a:r>
            <a:r>
              <a:rPr lang="en-AU" sz="1900" b="1" dirty="0" smtClean="0">
                <a:solidFill>
                  <a:schemeClr val="bg1"/>
                </a:solidFill>
              </a:rPr>
              <a:t>2)</a:t>
            </a:r>
            <a:r>
              <a:rPr lang="en-AU" sz="2000" b="1" dirty="0" smtClean="0">
                <a:solidFill>
                  <a:schemeClr val="bg1"/>
                </a:solidFill>
              </a:rPr>
              <a:t/>
            </a:r>
            <a:br>
              <a:rPr lang="en-AU" sz="2000" b="1" dirty="0" smtClean="0">
                <a:solidFill>
                  <a:schemeClr val="bg1"/>
                </a:solidFill>
              </a:rPr>
            </a:br>
            <a:r>
              <a:rPr lang="en-AU" sz="1800" dirty="0" smtClean="0">
                <a:solidFill>
                  <a:schemeClr val="bg1"/>
                </a:solidFill>
              </a:rPr>
              <a:t>Develop </a:t>
            </a:r>
            <a:r>
              <a:rPr lang="en-AU" sz="1800" dirty="0" smtClean="0">
                <a:solidFill>
                  <a:schemeClr val="bg1"/>
                </a:solidFill>
              </a:rPr>
              <a:t>web design skills, incorporate audiovisual media,</a:t>
            </a:r>
            <a:br>
              <a:rPr lang="en-AU" sz="1800" dirty="0" smtClean="0">
                <a:solidFill>
                  <a:schemeClr val="bg1"/>
                </a:solidFill>
              </a:rPr>
            </a:br>
            <a:r>
              <a:rPr lang="en-AU" sz="1800" dirty="0" smtClean="0">
                <a:solidFill>
                  <a:schemeClr val="bg1"/>
                </a:solidFill>
              </a:rPr>
              <a:t>Scope for </a:t>
            </a:r>
            <a:r>
              <a:rPr lang="en-AU" sz="1800" dirty="0" smtClean="0">
                <a:solidFill>
                  <a:schemeClr val="bg1"/>
                </a:solidFill>
              </a:rPr>
              <a:t>blog and </a:t>
            </a:r>
            <a:r>
              <a:rPr lang="en-AU" sz="1800" dirty="0" err="1" smtClean="0">
                <a:solidFill>
                  <a:schemeClr val="bg1"/>
                </a:solidFill>
              </a:rPr>
              <a:t>ePortfolio</a:t>
            </a:r>
            <a:r>
              <a:rPr lang="en-AU" sz="1800" dirty="0" smtClean="0">
                <a:solidFill>
                  <a:schemeClr val="bg1"/>
                </a:solidFill>
              </a:rPr>
              <a:t> development</a:t>
            </a:r>
          </a:p>
          <a:p>
            <a:pPr algn="l"/>
            <a:endParaRPr lang="en-AU" sz="2000" dirty="0" smtClean="0">
              <a:solidFill>
                <a:schemeClr val="bg1"/>
              </a:solidFill>
            </a:endParaRPr>
          </a:p>
          <a:p>
            <a:pPr algn="l"/>
            <a:r>
              <a:rPr lang="en-AU" sz="1800" u="sng" dirty="0" smtClean="0">
                <a:hlinkClick r:id="rId3"/>
              </a:rPr>
              <a:t>http://lms.ntschools.net/</a:t>
            </a:r>
            <a:endParaRPr lang="en-AU" sz="1800" u="sng" dirty="0" smtClean="0"/>
          </a:p>
          <a:p>
            <a:pPr algn="l"/>
            <a:endParaRPr lang="en-AU" sz="1800" u="sng" dirty="0" smtClean="0"/>
          </a:p>
          <a:p>
            <a:pPr algn="l"/>
            <a:r>
              <a:rPr lang="en-AU" sz="1800" dirty="0" smtClean="0">
                <a:solidFill>
                  <a:schemeClr val="accent6">
                    <a:lumMod val="40000"/>
                    <a:lumOff val="60000"/>
                  </a:schemeClr>
                </a:solidFill>
              </a:rPr>
              <a:t>Login: Username: student01.ntoec</a:t>
            </a:r>
          </a:p>
          <a:p>
            <a:pPr algn="l"/>
            <a:r>
              <a:rPr lang="en-AU" sz="1800" dirty="0" smtClean="0">
                <a:solidFill>
                  <a:schemeClr val="accent6">
                    <a:lumMod val="40000"/>
                    <a:lumOff val="60000"/>
                  </a:schemeClr>
                </a:solidFill>
              </a:rPr>
              <a:t>Password: 4cheers</a:t>
            </a:r>
          </a:p>
          <a:p>
            <a:pPr algn="l"/>
            <a:r>
              <a:rPr lang="en-AU" sz="1800" dirty="0" smtClean="0">
                <a:solidFill>
                  <a:schemeClr val="accent6">
                    <a:lumMod val="40000"/>
                    <a:lumOff val="60000"/>
                  </a:schemeClr>
                </a:solidFill>
              </a:rPr>
              <a:t>Enrolment key: NTOEC222</a:t>
            </a:r>
          </a:p>
          <a:p>
            <a:pPr algn="l"/>
            <a:endParaRPr lang="en-AU" sz="2000" dirty="0" smtClean="0">
              <a:solidFill>
                <a:schemeClr val="bg1"/>
              </a:solidFill>
            </a:endParaRPr>
          </a:p>
          <a:p>
            <a:pPr algn="l"/>
            <a:endParaRPr lang="en-AU" sz="2000" dirty="0">
              <a:solidFill>
                <a:schemeClr val="bg1"/>
              </a:solidFill>
            </a:endParaRPr>
          </a:p>
        </p:txBody>
      </p:sp>
      <p:sp>
        <p:nvSpPr>
          <p:cNvPr id="8" name="Subtitle 2"/>
          <p:cNvSpPr txBox="1">
            <a:spLocks/>
          </p:cNvSpPr>
          <p:nvPr/>
        </p:nvSpPr>
        <p:spPr>
          <a:xfrm>
            <a:off x="1000100" y="928670"/>
            <a:ext cx="7429552" cy="3286148"/>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0" name="Title 1"/>
          <p:cNvSpPr>
            <a:spLocks noGrp="1"/>
          </p:cNvSpPr>
          <p:nvPr>
            <p:ph type="ctrTitle"/>
          </p:nvPr>
        </p:nvSpPr>
        <p:spPr>
          <a:xfrm>
            <a:off x="571472" y="122333"/>
            <a:ext cx="7772400" cy="714379"/>
          </a:xfrm>
        </p:spPr>
        <p:txBody>
          <a:bodyPr>
            <a:noAutofit/>
          </a:bodyPr>
          <a:lstStyle/>
          <a:p>
            <a:r>
              <a:rPr lang="it-IT" sz="2400" b="1" dirty="0">
                <a:solidFill>
                  <a:schemeClr val="bg1"/>
                </a:solidFill>
              </a:rPr>
              <a:t>VET Program development &amp; delivery at NTOEC</a:t>
            </a:r>
            <a:r>
              <a:rPr lang="en-AU" sz="2400" dirty="0"/>
              <a:t/>
            </a:r>
            <a:br>
              <a:rPr lang="en-AU" sz="2400" dirty="0"/>
            </a:br>
            <a:endParaRPr lang="en-AU" sz="2400" dirty="0">
              <a:solidFill>
                <a:schemeClr val="bg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741710"/>
            <a:ext cx="5580112" cy="1860037"/>
          </a:xfrm>
          <a:prstGeom prst="rect">
            <a:avLst/>
          </a:prstGeom>
          <a:solidFill>
            <a:srgbClr val="000000">
              <a:shade val="95000"/>
            </a:srgbClr>
          </a:solidFill>
          <a:ln w="63500" cap="sq">
            <a:solidFill>
              <a:srgbClr val="000000"/>
            </a:solidFill>
            <a:miter lim="800000"/>
          </a:ln>
          <a:effectLst>
            <a:outerShdw blurRad="254000" dist="190500" dir="2700000" sy="90000" algn="bl" rotWithShape="0">
              <a:srgbClr val="000000">
                <a:alpha val="40000"/>
              </a:srgbClr>
            </a:outerShd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8" y="2575057"/>
            <a:ext cx="2501794" cy="3540353"/>
          </a:xfrm>
          <a:prstGeom prst="rect">
            <a:avLst/>
          </a:prstGeom>
          <a:solidFill>
            <a:srgbClr val="000000">
              <a:shade val="95000"/>
            </a:srgbClr>
          </a:solidFill>
          <a:ln w="63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BD5B5"/>
      </a:hlink>
      <a:folHlink>
        <a:srgbClr val="FBD5B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TotalTime>
  <Words>127</Words>
  <Application>Microsoft Office PowerPoint</Application>
  <PresentationFormat>On-screen Show (4:3)</PresentationFormat>
  <Paragraphs>87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VET Program development &amp; delivery at NTOEC </vt:lpstr>
      <vt:lpstr>VET Program development &amp; delivery at NTOEC </vt:lpstr>
      <vt:lpstr>VET Program development &amp; delivery at NTOEC </vt:lpstr>
      <vt:lpstr>VET Program development &amp; delivery at NTOEC </vt:lpstr>
      <vt:lpstr>VET Program development &amp; delivery at NTOEC </vt:lpstr>
      <vt:lpstr>VET Program development &amp; delivery at NTOEC </vt:lpstr>
      <vt:lpstr>VET Program development &amp; delivery at NTOEC </vt:lpstr>
      <vt:lpstr>VET Program development &amp; delivery at NTOEC </vt:lpstr>
    </vt:vector>
  </TitlesOfParts>
  <Company>DET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DET</dc:creator>
  <cp:lastModifiedBy>Mark Jenkinson</cp:lastModifiedBy>
  <cp:revision>158</cp:revision>
  <dcterms:created xsi:type="dcterms:W3CDTF">2010-02-02T01:04:41Z</dcterms:created>
  <dcterms:modified xsi:type="dcterms:W3CDTF">2014-01-29T04:05:53Z</dcterms:modified>
</cp:coreProperties>
</file>